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70" r:id="rId3"/>
    <p:sldId id="284" r:id="rId4"/>
    <p:sldId id="289" r:id="rId5"/>
    <p:sldId id="269" r:id="rId6"/>
    <p:sldId id="287" r:id="rId7"/>
    <p:sldId id="290" r:id="rId8"/>
    <p:sldId id="288" r:id="rId9"/>
    <p:sldId id="299" r:id="rId10"/>
    <p:sldId id="300" r:id="rId11"/>
    <p:sldId id="298" r:id="rId12"/>
    <p:sldId id="291" r:id="rId13"/>
    <p:sldId id="272" r:id="rId14"/>
    <p:sldId id="294" r:id="rId15"/>
    <p:sldId id="295" r:id="rId16"/>
    <p:sldId id="292" r:id="rId17"/>
    <p:sldId id="297" r:id="rId18"/>
    <p:sldId id="296" r:id="rId19"/>
    <p:sldId id="273" r:id="rId20"/>
    <p:sldId id="275" r:id="rId21"/>
    <p:sldId id="276" r:id="rId22"/>
    <p:sldId id="277" r:id="rId23"/>
    <p:sldId id="278" r:id="rId24"/>
    <p:sldId id="279" r:id="rId25"/>
    <p:sldId id="280" r:id="rId26"/>
    <p:sldId id="281" r:id="rId27"/>
    <p:sldId id="282" r:id="rId28"/>
    <p:sldId id="259" r:id="rId29"/>
    <p:sldId id="260" r:id="rId30"/>
    <p:sldId id="261" r:id="rId31"/>
    <p:sldId id="262" r:id="rId32"/>
    <p:sldId id="263" r:id="rId33"/>
    <p:sldId id="264" r:id="rId34"/>
    <p:sldId id="265" r:id="rId35"/>
    <p:sldId id="26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96" y="8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92A1C2D-77B2-4227-BA21-B350A6599BD0}" type="datetimeFigureOut">
              <a:rPr lang="fr-FR" smtClean="0"/>
              <a:t>25/11/2025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187599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25/11/2025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1720651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25/11/2025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1469924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25/11/2025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54140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25/11/2025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3406363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392A1C2D-77B2-4227-BA21-B350A6599BD0}" type="datetimeFigureOut">
              <a:rPr lang="fr-FR" smtClean="0"/>
              <a:t>25/11/2025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91742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392A1C2D-77B2-4227-BA21-B350A6599BD0}" type="datetimeFigureOut">
              <a:rPr lang="fr-FR" smtClean="0"/>
              <a:t>25/11/2025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93925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2A1C2D-77B2-4227-BA21-B350A6599BD0}" type="datetimeFigureOut">
              <a:rPr lang="fr-FR" smtClean="0"/>
              <a:t>25/11/2025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891159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2A1C2D-77B2-4227-BA21-B350A6599BD0}" type="datetimeFigureOut">
              <a:rPr lang="fr-FR" smtClean="0"/>
              <a:t>25/11/2025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4188753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92A1C2D-77B2-4227-BA21-B350A6599BD0}" type="datetimeFigureOut">
              <a:rPr lang="fr-FR" smtClean="0"/>
              <a:t>25/11/2025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1478639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92A1C2D-77B2-4227-BA21-B350A6599BD0}" type="datetimeFigureOut">
              <a:rPr lang="fr-FR" smtClean="0"/>
              <a:t>25/11/2025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869973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92A1C2D-77B2-4227-BA21-B350A6599BD0}" type="datetimeFigureOut">
              <a:rPr lang="fr-FR" smtClean="0"/>
              <a:t>25/11/2025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966083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92A1C2D-77B2-4227-BA21-B350A6599BD0}" type="datetimeFigureOut">
              <a:rPr lang="fr-FR" smtClean="0"/>
              <a:t>25/11/2025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369134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92A1C2D-77B2-4227-BA21-B350A6599BD0}" type="datetimeFigureOut">
              <a:rPr lang="fr-FR" smtClean="0"/>
              <a:t>25/11/2025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7634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2A1C2D-77B2-4227-BA21-B350A6599BD0}" type="datetimeFigureOut">
              <a:rPr lang="fr-FR" smtClean="0"/>
              <a:t>25/11/2025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339501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25/11/2025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1019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92A1C2D-77B2-4227-BA21-B350A6599BD0}" type="datetimeFigureOut">
              <a:rPr lang="fr-FR" smtClean="0"/>
              <a:t>25/11/2025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177C0F4-2396-42F1-BFD7-46CB1C7C5E07}" type="slidenum">
              <a:rPr lang="fr-FR" smtClean="0"/>
              <a:t>‹N°›</a:t>
            </a:fld>
            <a:endParaRPr lang="fr-FR"/>
          </a:p>
        </p:txBody>
      </p:sp>
    </p:spTree>
    <p:extLst>
      <p:ext uri="{BB962C8B-B14F-4D97-AF65-F5344CB8AC3E}">
        <p14:creationId xmlns:p14="http://schemas.microsoft.com/office/powerpoint/2010/main" val="2852013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92A1C2D-77B2-4227-BA21-B350A6599BD0}" type="datetimeFigureOut">
              <a:rPr lang="fr-FR" smtClean="0"/>
              <a:t>25/11/2025</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177C0F4-2396-42F1-BFD7-46CB1C7C5E07}" type="slidenum">
              <a:rPr lang="fr-FR" smtClean="0"/>
              <a:t>‹N°›</a:t>
            </a:fld>
            <a:endParaRPr lang="fr-FR"/>
          </a:p>
        </p:txBody>
      </p:sp>
    </p:spTree>
    <p:extLst>
      <p:ext uri="{BB962C8B-B14F-4D97-AF65-F5344CB8AC3E}">
        <p14:creationId xmlns:p14="http://schemas.microsoft.com/office/powerpoint/2010/main" val="52365573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affiche, symbole, logo&#10;&#10;Le contenu généré par l’IA peut être incorrect.">
            <a:extLst>
              <a:ext uri="{FF2B5EF4-FFF2-40B4-BE49-F238E27FC236}">
                <a16:creationId xmlns:a16="http://schemas.microsoft.com/office/drawing/2014/main" id="{4E359564-4C1E-6D90-4F1A-581136CEF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231" y="1363798"/>
            <a:ext cx="3891537" cy="4130404"/>
          </a:xfrm>
          <a:prstGeom prst="rect">
            <a:avLst/>
          </a:prstGeom>
          <a:solidFill>
            <a:srgbClr val="282828"/>
          </a:solidFill>
          <a:ln>
            <a:noFill/>
          </a:ln>
        </p:spPr>
      </p:pic>
    </p:spTree>
    <p:extLst>
      <p:ext uri="{BB962C8B-B14F-4D97-AF65-F5344CB8AC3E}">
        <p14:creationId xmlns:p14="http://schemas.microsoft.com/office/powerpoint/2010/main" val="2773763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F8D28-8DCD-83FB-570D-8AF356F57089}"/>
            </a:ext>
          </a:extLst>
        </p:cNvPr>
        <p:cNvGrpSpPr/>
        <p:nvPr/>
      </p:nvGrpSpPr>
      <p:grpSpPr>
        <a:xfrm>
          <a:off x="0" y="0"/>
          <a:ext cx="0" cy="0"/>
          <a:chOff x="0" y="0"/>
          <a:chExt cx="0" cy="0"/>
        </a:xfrm>
      </p:grpSpPr>
      <p:pic>
        <p:nvPicPr>
          <p:cNvPr id="4" name="Image 3" descr="Une image contenant texte, écriture manuscrite, papier, noir et blanc&#10;&#10;Le contenu généré par l’IA peut être incorrect.">
            <a:extLst>
              <a:ext uri="{FF2B5EF4-FFF2-40B4-BE49-F238E27FC236}">
                <a16:creationId xmlns:a16="http://schemas.microsoft.com/office/drawing/2014/main" id="{91F3CB5C-3295-6805-9998-5547C976733A}"/>
              </a:ext>
            </a:extLst>
          </p:cNvPr>
          <p:cNvPicPr>
            <a:picLocks noChangeAspect="1"/>
          </p:cNvPicPr>
          <p:nvPr/>
        </p:nvPicPr>
        <p:blipFill>
          <a:blip r:embed="rId2">
            <a:extLst>
              <a:ext uri="{28A0092B-C50C-407E-A947-70E740481C1C}">
                <a14:useLocalDpi xmlns:a14="http://schemas.microsoft.com/office/drawing/2010/main" val="0"/>
              </a:ext>
            </a:extLst>
          </a:blip>
          <a:srcRect t="9628" b="19482"/>
          <a:stretch>
            <a:fillRect/>
          </a:stretch>
        </p:blipFill>
        <p:spPr>
          <a:xfrm>
            <a:off x="27876" y="12586"/>
            <a:ext cx="4699972" cy="6845414"/>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sp>
        <p:nvSpPr>
          <p:cNvPr id="7" name="ZoneTexte 6">
            <a:extLst>
              <a:ext uri="{FF2B5EF4-FFF2-40B4-BE49-F238E27FC236}">
                <a16:creationId xmlns:a16="http://schemas.microsoft.com/office/drawing/2014/main" id="{36F1B640-F802-2089-FBB7-4212C7276633}"/>
              </a:ext>
            </a:extLst>
          </p:cNvPr>
          <p:cNvSpPr txBox="1"/>
          <p:nvPr/>
        </p:nvSpPr>
        <p:spPr>
          <a:xfrm>
            <a:off x="5375920" y="548680"/>
            <a:ext cx="6480720" cy="5760640"/>
          </a:xfrm>
          <a:prstGeom prst="rect">
            <a:avLst/>
          </a:prstGeom>
        </p:spPr>
        <p:txBody>
          <a:bodyPr vert="horz" lIns="91440" tIns="45720" rIns="91440" bIns="45720" rtlCol="0">
            <a:noAutofit/>
          </a:bodyPr>
          <a:lstStyle/>
          <a:p>
            <a:pPr algn="ctr">
              <a:lnSpc>
                <a:spcPct val="80000"/>
              </a:lnSpc>
              <a:spcBef>
                <a:spcPts val="800"/>
              </a:spcBef>
              <a:defRPr sz="1600"/>
            </a:pPr>
            <a:r>
              <a:rPr lang="fr-FR" sz="2000" dirty="0">
                <a:solidFill>
                  <a:srgbClr val="FFC000"/>
                </a:solidFill>
                <a:latin typeface="Termina Medium" panose="00000600000000000000" pitchFamily="50" charset="0"/>
              </a:rPr>
              <a:t>Étape 2.2: Météo</a:t>
            </a:r>
          </a:p>
          <a:p>
            <a:pPr algn="ctr">
              <a:lnSpc>
                <a:spcPct val="80000"/>
              </a:lnSpc>
              <a:spcBef>
                <a:spcPts val="800"/>
              </a:spcBef>
              <a:defRPr sz="1600"/>
            </a:pPr>
            <a:r>
              <a:rPr lang="fr-FR" sz="2000" noProof="0" dirty="0">
                <a:solidFill>
                  <a:srgbClr val="FFC000"/>
                </a:solidFill>
                <a:latin typeface="Termina Medium" panose="00000600000000000000" pitchFamily="50" charset="0"/>
              </a:rPr>
              <a:t>WINDTEMP </a:t>
            </a:r>
          </a:p>
          <a:p>
            <a:pPr indent="-285750">
              <a:lnSpc>
                <a:spcPct val="80000"/>
              </a:lnSpc>
              <a:spcBef>
                <a:spcPts val="800"/>
              </a:spcBef>
              <a:buFont typeface="Arial" panose="020B0604020202020204" pitchFamily="34" charset="0"/>
              <a:buChar char="•"/>
              <a:defRPr sz="1600"/>
            </a:pPr>
            <a:r>
              <a:rPr lang="fr-FR" dirty="0">
                <a:latin typeface="Montserrat Light" pitchFamily="2" charset="0"/>
              </a:rPr>
              <a:t>Document météorologique aéronautique qui présente les vents et températures prévus en altitude.</a:t>
            </a:r>
            <a:endParaRPr lang="fr-FR" sz="1600" dirty="0">
              <a:solidFill>
                <a:srgbClr val="FFFFFF"/>
              </a:solidFill>
              <a:latin typeface="Montserrat Light" pitchFamily="2" charset="0"/>
            </a:endParaRPr>
          </a:p>
          <a:p>
            <a:pPr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Elément incompressible mais centralisable</a:t>
            </a:r>
            <a:br>
              <a:rPr lang="fr-FR" sz="1600" dirty="0">
                <a:solidFill>
                  <a:srgbClr val="FFFFFF"/>
                </a:solidFill>
                <a:latin typeface="Montserrat Light" pitchFamily="2" charset="0"/>
              </a:rPr>
            </a:br>
            <a:r>
              <a:rPr lang="fr-FR" sz="1600" noProof="0" dirty="0">
                <a:solidFill>
                  <a:srgbClr val="FFFFFF"/>
                </a:solidFill>
                <a:latin typeface="Montserrat Light" pitchFamily="2" charset="0"/>
              </a:rPr>
              <a:t>tout analyser a la main</a:t>
            </a:r>
          </a:p>
          <a:p>
            <a:pPr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Doit être fait au dernier moment</a:t>
            </a:r>
          </a:p>
          <a:p>
            <a:pPr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Valide le vol - Vérifier si &amp; </a:t>
            </a:r>
            <a:r>
              <a:rPr lang="fr-FR" sz="1600" dirty="0" err="1">
                <a:solidFill>
                  <a:srgbClr val="FFFFFF"/>
                </a:solidFill>
                <a:latin typeface="Montserrat Light" pitchFamily="2" charset="0"/>
              </a:rPr>
              <a:t>Ae</a:t>
            </a:r>
            <a:r>
              <a:rPr lang="fr-FR" sz="1600" noProof="0" dirty="0" err="1">
                <a:solidFill>
                  <a:srgbClr val="FFFFFF"/>
                </a:solidFill>
                <a:latin typeface="Montserrat Light" pitchFamily="2" charset="0"/>
              </a:rPr>
              <a:t>rodrome</a:t>
            </a:r>
            <a:r>
              <a:rPr lang="fr-FR" sz="1600" noProof="0" dirty="0">
                <a:solidFill>
                  <a:srgbClr val="FFFFFF"/>
                </a:solidFill>
                <a:latin typeface="Montserrat Light" pitchFamily="2" charset="0"/>
              </a:rPr>
              <a:t> sont accessible</a:t>
            </a:r>
          </a:p>
          <a:p>
            <a:pPr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Manuelle</a:t>
            </a:r>
          </a:p>
          <a:p>
            <a:pPr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Identifier sur les cartes, analyser et exhaustif</a:t>
            </a:r>
          </a:p>
          <a:p>
            <a:pPr>
              <a:lnSpc>
                <a:spcPct val="80000"/>
              </a:lnSpc>
              <a:spcBef>
                <a:spcPts val="800"/>
              </a:spcBef>
              <a:defRPr sz="1600"/>
            </a:pPr>
            <a:endParaRPr lang="fr-FR" sz="1600" dirty="0">
              <a:solidFill>
                <a:srgbClr val="FFFFFF"/>
              </a:solidFill>
              <a:latin typeface="Montserrat Light" pitchFamily="2" charset="0"/>
            </a:endParaRPr>
          </a:p>
          <a:p>
            <a:pPr algn="ctr">
              <a:lnSpc>
                <a:spcPct val="80000"/>
              </a:lnSpc>
              <a:spcBef>
                <a:spcPts val="800"/>
              </a:spcBef>
              <a:defRPr sz="1600"/>
            </a:pPr>
            <a:r>
              <a:rPr lang="fr-FR" sz="2000" dirty="0" err="1">
                <a:solidFill>
                  <a:srgbClr val="92D050"/>
                </a:solidFill>
                <a:latin typeface="Termina Medium" panose="00000600000000000000" pitchFamily="50" charset="0"/>
              </a:rPr>
              <a:t>Alflight</a:t>
            </a:r>
            <a:endParaRPr lang="fr-FR" sz="2000" dirty="0">
              <a:solidFill>
                <a:srgbClr val="92D050"/>
              </a:solidFill>
              <a:latin typeface="Termina Medium" panose="00000600000000000000" pitchFamily="50" charset="0"/>
            </a:endParaRP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Analyse avec résumer des éléments significatifs en fonction de l’altitude</a:t>
            </a:r>
          </a:p>
          <a:p>
            <a:pPr marL="285750"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direction du vent sur la navigation pour calculer les durées en fonction du vent</a:t>
            </a:r>
          </a:p>
        </p:txBody>
      </p:sp>
    </p:spTree>
    <p:extLst>
      <p:ext uri="{BB962C8B-B14F-4D97-AF65-F5344CB8AC3E}">
        <p14:creationId xmlns:p14="http://schemas.microsoft.com/office/powerpoint/2010/main" val="416235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D6225-0DB1-2C54-A3ED-B7E903EF91E2}"/>
            </a:ext>
          </a:extLst>
        </p:cNvPr>
        <p:cNvGrpSpPr/>
        <p:nvPr/>
      </p:nvGrpSpPr>
      <p:grpSpPr>
        <a:xfrm>
          <a:off x="0" y="0"/>
          <a:ext cx="0" cy="0"/>
          <a:chOff x="0" y="0"/>
          <a:chExt cx="0" cy="0"/>
        </a:xfrm>
      </p:grpSpPr>
      <p:sp>
        <p:nvSpPr>
          <p:cNvPr id="7" name="ZoneTexte 6">
            <a:extLst>
              <a:ext uri="{FF2B5EF4-FFF2-40B4-BE49-F238E27FC236}">
                <a16:creationId xmlns:a16="http://schemas.microsoft.com/office/drawing/2014/main" id="{BD1BF33D-DE0C-E7DA-FA3C-57E56601F6C1}"/>
              </a:ext>
            </a:extLst>
          </p:cNvPr>
          <p:cNvSpPr txBox="1"/>
          <p:nvPr/>
        </p:nvSpPr>
        <p:spPr>
          <a:xfrm>
            <a:off x="1055440" y="1412776"/>
            <a:ext cx="10081120" cy="4680520"/>
          </a:xfrm>
          <a:prstGeom prst="rect">
            <a:avLst/>
          </a:prstGeom>
        </p:spPr>
        <p:txBody>
          <a:bodyPr vert="horz" lIns="91440" tIns="45720" rIns="91440" bIns="45720" rtlCol="0">
            <a:noAutofit/>
          </a:bodyPr>
          <a:lstStyle/>
          <a:p>
            <a:pPr algn="ctr">
              <a:lnSpc>
                <a:spcPct val="80000"/>
              </a:lnSpc>
              <a:spcBef>
                <a:spcPts val="800"/>
              </a:spcBef>
              <a:defRPr sz="1600"/>
            </a:pPr>
            <a:r>
              <a:rPr lang="fr-FR" sz="2000" dirty="0">
                <a:solidFill>
                  <a:srgbClr val="FFC000"/>
                </a:solidFill>
                <a:latin typeface="Termina Medium" panose="00000600000000000000" pitchFamily="50" charset="0"/>
              </a:rPr>
              <a:t>Étape 2: </a:t>
            </a:r>
            <a:r>
              <a:rPr lang="fr-FR" sz="2000" b="1" dirty="0">
                <a:solidFill>
                  <a:srgbClr val="FFC000"/>
                </a:solidFill>
                <a:latin typeface="Termina Medium" panose="00000600000000000000" pitchFamily="50" charset="0"/>
              </a:rPr>
              <a:t>TERMINE</a:t>
            </a:r>
          </a:p>
          <a:p>
            <a:pPr algn="ctr">
              <a:lnSpc>
                <a:spcPct val="80000"/>
              </a:lnSpc>
              <a:spcBef>
                <a:spcPts val="800"/>
              </a:spcBef>
              <a:defRPr sz="1600"/>
            </a:pPr>
            <a:r>
              <a:rPr lang="fr-FR" sz="2000" b="1" dirty="0">
                <a:solidFill>
                  <a:srgbClr val="FFC000"/>
                </a:solidFill>
                <a:latin typeface="Termina Medium" panose="00000600000000000000" pitchFamily="50" charset="0"/>
              </a:rPr>
              <a:t>Météo Confirmé</a:t>
            </a:r>
            <a:endParaRPr lang="fr-FR" sz="2000" b="1" dirty="0">
              <a:solidFill>
                <a:srgbClr val="FFFFFF"/>
              </a:solidFill>
              <a:latin typeface="Termina Medium" panose="00000600000000000000" pitchFamily="50" charset="0"/>
            </a:endParaRPr>
          </a:p>
          <a:p>
            <a:pPr algn="ctr">
              <a:lnSpc>
                <a:spcPct val="80000"/>
              </a:lnSpc>
              <a:spcBef>
                <a:spcPts val="800"/>
              </a:spcBef>
              <a:defRPr sz="1600"/>
            </a:pPr>
            <a:endParaRPr lang="fr-FR" sz="2000" dirty="0">
              <a:solidFill>
                <a:srgbClr val="FFC000"/>
              </a:solidFill>
              <a:latin typeface="Termina Medium" panose="00000600000000000000" pitchFamily="50" charset="0"/>
            </a:endParaRPr>
          </a:p>
          <a:p>
            <a:pPr marL="285750"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Elément incompressible mais centralisable</a:t>
            </a:r>
            <a:br>
              <a:rPr lang="fr-FR" sz="1600" dirty="0">
                <a:solidFill>
                  <a:srgbClr val="FFFFFF"/>
                </a:solidFill>
                <a:latin typeface="Montserrat Light" pitchFamily="2" charset="0"/>
              </a:rPr>
            </a:br>
            <a:r>
              <a:rPr lang="fr-FR" sz="1600" noProof="0" dirty="0">
                <a:solidFill>
                  <a:srgbClr val="FFFFFF"/>
                </a:solidFill>
                <a:latin typeface="Montserrat Light" pitchFamily="2" charset="0"/>
              </a:rPr>
              <a:t>tout analyser a la main</a:t>
            </a: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Doit être fait au dernier moment</a:t>
            </a: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Valide le vol - Vérifier si &amp; </a:t>
            </a:r>
            <a:r>
              <a:rPr lang="fr-FR" sz="1600" dirty="0" err="1">
                <a:solidFill>
                  <a:srgbClr val="FFFFFF"/>
                </a:solidFill>
                <a:latin typeface="Montserrat Light" pitchFamily="2" charset="0"/>
              </a:rPr>
              <a:t>Ae</a:t>
            </a:r>
            <a:r>
              <a:rPr lang="fr-FR" sz="1600" noProof="0" dirty="0" err="1">
                <a:solidFill>
                  <a:srgbClr val="FFFFFF"/>
                </a:solidFill>
                <a:latin typeface="Montserrat Light" pitchFamily="2" charset="0"/>
              </a:rPr>
              <a:t>rodrome</a:t>
            </a:r>
            <a:r>
              <a:rPr lang="fr-FR" sz="1600" noProof="0" dirty="0">
                <a:solidFill>
                  <a:srgbClr val="FFFFFF"/>
                </a:solidFill>
                <a:latin typeface="Montserrat Light" pitchFamily="2" charset="0"/>
              </a:rPr>
              <a:t> sont accessible</a:t>
            </a: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Manuelle</a:t>
            </a:r>
            <a:endParaRPr lang="fr-FR" sz="1600" dirty="0">
              <a:solidFill>
                <a:srgbClr val="FFFFFF"/>
              </a:solidFill>
              <a:latin typeface="Montserrat Light" pitchFamily="2" charset="0"/>
            </a:endParaRP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Identifier sur les cartes, analyser et exhaustif </a:t>
            </a:r>
          </a:p>
          <a:p>
            <a:pPr>
              <a:lnSpc>
                <a:spcPct val="80000"/>
              </a:lnSpc>
              <a:spcBef>
                <a:spcPts val="800"/>
              </a:spcBef>
              <a:defRPr sz="1600"/>
            </a:pPr>
            <a:endParaRPr lang="fr-FR" sz="1600" noProof="0" dirty="0">
              <a:solidFill>
                <a:srgbClr val="FFFFFF"/>
              </a:solidFill>
              <a:latin typeface="Montserrat Light" pitchFamily="2" charset="0"/>
            </a:endParaRPr>
          </a:p>
          <a:p>
            <a:pPr algn="ctr">
              <a:lnSpc>
                <a:spcPct val="80000"/>
              </a:lnSpc>
              <a:spcBef>
                <a:spcPts val="800"/>
              </a:spcBef>
              <a:defRPr sz="1600"/>
            </a:pPr>
            <a:r>
              <a:rPr lang="fr-FR" sz="2000" dirty="0" err="1">
                <a:solidFill>
                  <a:srgbClr val="92D050"/>
                </a:solidFill>
                <a:latin typeface="Termina Medium" panose="00000600000000000000" pitchFamily="50" charset="0"/>
              </a:rPr>
              <a:t>Alflight</a:t>
            </a:r>
            <a:endParaRPr lang="fr-FR" sz="2000" dirty="0">
              <a:solidFill>
                <a:srgbClr val="92D050"/>
              </a:solidFill>
              <a:latin typeface="Termina Medium" panose="00000600000000000000" pitchFamily="50" charset="0"/>
            </a:endParaRP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Analyse avec résumer des élément significatif</a:t>
            </a:r>
            <a:endParaRPr lang="fr-FR" sz="1600" dirty="0">
              <a:solidFill>
                <a:srgbClr val="FFFFFF"/>
              </a:solidFill>
              <a:latin typeface="Montserrat Light" pitchFamily="2" charset="0"/>
            </a:endParaRP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Centraliser et complié avec le reste des élément</a:t>
            </a:r>
          </a:p>
        </p:txBody>
      </p:sp>
    </p:spTree>
    <p:extLst>
      <p:ext uri="{BB962C8B-B14F-4D97-AF65-F5344CB8AC3E}">
        <p14:creationId xmlns:p14="http://schemas.microsoft.com/office/powerpoint/2010/main" val="4232554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38385-68C5-0491-6595-7DE64A6905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287E6-6EC4-40DD-9878-440FADABA00D}"/>
              </a:ext>
            </a:extLst>
          </p:cNvPr>
          <p:cNvSpPr>
            <a:spLocks noGrp="1"/>
          </p:cNvSpPr>
          <p:nvPr>
            <p:ph type="title"/>
          </p:nvPr>
        </p:nvSpPr>
        <p:spPr>
          <a:xfrm>
            <a:off x="5232400" y="193952"/>
            <a:ext cx="6140449" cy="1323439"/>
          </a:xfrm>
        </p:spPr>
        <p:txBody>
          <a:bodyPr vert="horz" lIns="91440" tIns="45720" rIns="91440" bIns="45720" rtlCol="0" anchor="t">
            <a:normAutofit/>
          </a:bodyPr>
          <a:lstStyle/>
          <a:p>
            <a:pPr>
              <a:defRPr sz="4000" b="1">
                <a:solidFill>
                  <a:srgbClr val="93163C"/>
                </a:solidFill>
              </a:defRPr>
            </a:pPr>
            <a:r>
              <a:rPr lang="fr-FR" sz="4000" noProof="0" dirty="0">
                <a:solidFill>
                  <a:schemeClr val="bg1"/>
                </a:solidFill>
              </a:rPr>
              <a:t>Étape 2 : Fini</a:t>
            </a:r>
          </a:p>
        </p:txBody>
      </p:sp>
      <p:pic>
        <p:nvPicPr>
          <p:cNvPr id="27" name="Image 26" descr="Une image contenant carte, texte, atlas&#10;&#10;Le contenu généré par l’IA peut être incorrect.">
            <a:extLst>
              <a:ext uri="{FF2B5EF4-FFF2-40B4-BE49-F238E27FC236}">
                <a16:creationId xmlns:a16="http://schemas.microsoft.com/office/drawing/2014/main" id="{B4BF06FB-BD51-8263-F71C-0151BFF56E5F}"/>
              </a:ext>
            </a:extLst>
          </p:cNvPr>
          <p:cNvPicPr>
            <a:picLocks noChangeAspect="1"/>
          </p:cNvPicPr>
          <p:nvPr/>
        </p:nvPicPr>
        <p:blipFill>
          <a:blip r:embed="rId2">
            <a:extLst>
              <a:ext uri="{28A0092B-C50C-407E-A947-70E740481C1C}">
                <a14:useLocalDpi xmlns:a14="http://schemas.microsoft.com/office/drawing/2010/main" val="0"/>
              </a:ext>
            </a:extLst>
          </a:blip>
          <a:srcRect t="5184" b="2050"/>
          <a:stretch>
            <a:fillRect/>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sp>
        <p:nvSpPr>
          <p:cNvPr id="28" name="Ellipse 27">
            <a:extLst>
              <a:ext uri="{FF2B5EF4-FFF2-40B4-BE49-F238E27FC236}">
                <a16:creationId xmlns:a16="http://schemas.microsoft.com/office/drawing/2014/main" id="{ED14D1A6-EF02-5ECF-65F8-9A7C8600CA88}"/>
              </a:ext>
            </a:extLst>
          </p:cNvPr>
          <p:cNvSpPr/>
          <p:nvPr/>
        </p:nvSpPr>
        <p:spPr>
          <a:xfrm>
            <a:off x="2209800" y="655320"/>
            <a:ext cx="335280" cy="31242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noProof="0" dirty="0"/>
          </a:p>
        </p:txBody>
      </p:sp>
      <p:sp>
        <p:nvSpPr>
          <p:cNvPr id="36" name="Rectangle : coins arrondis 35">
            <a:extLst>
              <a:ext uri="{FF2B5EF4-FFF2-40B4-BE49-F238E27FC236}">
                <a16:creationId xmlns:a16="http://schemas.microsoft.com/office/drawing/2014/main" id="{9CF04C64-6B5B-51DC-9395-539324BA35F8}"/>
              </a:ext>
            </a:extLst>
          </p:cNvPr>
          <p:cNvSpPr/>
          <p:nvPr/>
        </p:nvSpPr>
        <p:spPr>
          <a:xfrm>
            <a:off x="2840032" y="1046323"/>
            <a:ext cx="579443" cy="1490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200" noProof="0" dirty="0"/>
              <a:t>LFST</a:t>
            </a:r>
          </a:p>
        </p:txBody>
      </p:sp>
      <p:cxnSp>
        <p:nvCxnSpPr>
          <p:cNvPr id="41" name="Connecteur droit avec flèche 40">
            <a:extLst>
              <a:ext uri="{FF2B5EF4-FFF2-40B4-BE49-F238E27FC236}">
                <a16:creationId xmlns:a16="http://schemas.microsoft.com/office/drawing/2014/main" id="{91A39024-5BC1-3703-DF2F-36DD87204D21}"/>
              </a:ext>
            </a:extLst>
          </p:cNvPr>
          <p:cNvCxnSpPr>
            <a:cxnSpLocks/>
            <a:stCxn id="36" idx="1"/>
            <a:endCxn id="28" idx="5"/>
          </p:cNvCxnSpPr>
          <p:nvPr/>
        </p:nvCxnSpPr>
        <p:spPr>
          <a:xfrm flipH="1" flipV="1">
            <a:off x="2495979" y="921987"/>
            <a:ext cx="344053" cy="1988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0" name="Ellipse 49">
            <a:extLst>
              <a:ext uri="{FF2B5EF4-FFF2-40B4-BE49-F238E27FC236}">
                <a16:creationId xmlns:a16="http://schemas.microsoft.com/office/drawing/2014/main" id="{EC3CBA3B-7D51-711F-2AC2-2B0E2F12A05A}"/>
              </a:ext>
            </a:extLst>
          </p:cNvPr>
          <p:cNvSpPr/>
          <p:nvPr/>
        </p:nvSpPr>
        <p:spPr>
          <a:xfrm>
            <a:off x="1771650" y="4487400"/>
            <a:ext cx="335280" cy="31242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noProof="0" dirty="0"/>
          </a:p>
        </p:txBody>
      </p:sp>
      <p:sp>
        <p:nvSpPr>
          <p:cNvPr id="51" name="Ellipse 50">
            <a:extLst>
              <a:ext uri="{FF2B5EF4-FFF2-40B4-BE49-F238E27FC236}">
                <a16:creationId xmlns:a16="http://schemas.microsoft.com/office/drawing/2014/main" id="{2493E4BD-56AD-2C7A-F09C-7F8835CCFB48}"/>
              </a:ext>
            </a:extLst>
          </p:cNvPr>
          <p:cNvSpPr/>
          <p:nvPr/>
        </p:nvSpPr>
        <p:spPr>
          <a:xfrm>
            <a:off x="296545" y="4221335"/>
            <a:ext cx="335280" cy="31242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noProof="0" dirty="0"/>
          </a:p>
        </p:txBody>
      </p:sp>
      <p:sp>
        <p:nvSpPr>
          <p:cNvPr id="52" name="Rectangle : coins arrondis 51">
            <a:extLst>
              <a:ext uri="{FF2B5EF4-FFF2-40B4-BE49-F238E27FC236}">
                <a16:creationId xmlns:a16="http://schemas.microsoft.com/office/drawing/2014/main" id="{10FDDCD6-8D5C-79CD-07EE-FBE1D32E7D4B}"/>
              </a:ext>
            </a:extLst>
          </p:cNvPr>
          <p:cNvSpPr/>
          <p:nvPr/>
        </p:nvSpPr>
        <p:spPr>
          <a:xfrm>
            <a:off x="2367915" y="4799820"/>
            <a:ext cx="579443" cy="14906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noProof="0" dirty="0"/>
              <a:t>NB</a:t>
            </a:r>
          </a:p>
        </p:txBody>
      </p:sp>
      <p:cxnSp>
        <p:nvCxnSpPr>
          <p:cNvPr id="53" name="Connecteur droit avec flèche 52">
            <a:extLst>
              <a:ext uri="{FF2B5EF4-FFF2-40B4-BE49-F238E27FC236}">
                <a16:creationId xmlns:a16="http://schemas.microsoft.com/office/drawing/2014/main" id="{98C92FE8-579D-F00D-2922-4E15AB7B10F8}"/>
              </a:ext>
            </a:extLst>
          </p:cNvPr>
          <p:cNvCxnSpPr>
            <a:cxnSpLocks/>
            <a:stCxn id="52" idx="1"/>
            <a:endCxn id="50" idx="5"/>
          </p:cNvCxnSpPr>
          <p:nvPr/>
        </p:nvCxnSpPr>
        <p:spPr>
          <a:xfrm flipH="1" flipV="1">
            <a:off x="2057829" y="4754067"/>
            <a:ext cx="310086" cy="12028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7" name="Rectangle : coins arrondis 56">
            <a:extLst>
              <a:ext uri="{FF2B5EF4-FFF2-40B4-BE49-F238E27FC236}">
                <a16:creationId xmlns:a16="http://schemas.microsoft.com/office/drawing/2014/main" id="{C94490D7-DF3D-7801-00DC-B77CA79BEEAD}"/>
              </a:ext>
            </a:extLst>
          </p:cNvPr>
          <p:cNvSpPr/>
          <p:nvPr/>
        </p:nvSpPr>
        <p:spPr>
          <a:xfrm>
            <a:off x="174463" y="4862505"/>
            <a:ext cx="579443" cy="14906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noProof="0" dirty="0"/>
              <a:t>HK</a:t>
            </a:r>
          </a:p>
        </p:txBody>
      </p:sp>
      <p:cxnSp>
        <p:nvCxnSpPr>
          <p:cNvPr id="58" name="Connecteur droit avec flèche 57">
            <a:extLst>
              <a:ext uri="{FF2B5EF4-FFF2-40B4-BE49-F238E27FC236}">
                <a16:creationId xmlns:a16="http://schemas.microsoft.com/office/drawing/2014/main" id="{6BC8CEEF-26C6-4069-18B3-6E5DA5CE4EB4}"/>
              </a:ext>
            </a:extLst>
          </p:cNvPr>
          <p:cNvCxnSpPr>
            <a:cxnSpLocks/>
            <a:stCxn id="57" idx="0"/>
            <a:endCxn id="51" idx="4"/>
          </p:cNvCxnSpPr>
          <p:nvPr/>
        </p:nvCxnSpPr>
        <p:spPr>
          <a:xfrm flipV="1">
            <a:off x="464185" y="4533755"/>
            <a:ext cx="0" cy="32875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61" name="ZoneTexte 60">
            <a:extLst>
              <a:ext uri="{FF2B5EF4-FFF2-40B4-BE49-F238E27FC236}">
                <a16:creationId xmlns:a16="http://schemas.microsoft.com/office/drawing/2014/main" id="{3AE7586B-85C3-9008-00A7-C8D8D79379AD}"/>
              </a:ext>
            </a:extLst>
          </p:cNvPr>
          <p:cNvSpPr txBox="1"/>
          <p:nvPr/>
        </p:nvSpPr>
        <p:spPr>
          <a:xfrm>
            <a:off x="5048251" y="1505694"/>
            <a:ext cx="6140449" cy="368352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fr-FR" b="1" u="sng" noProof="0" dirty="0">
                <a:solidFill>
                  <a:schemeClr val="bg1"/>
                </a:solidFill>
              </a:rPr>
              <a:t>Navigation qui est valide et sans contrant indication</a:t>
            </a:r>
            <a:endParaRPr lang="fr-FR" noProof="0" dirty="0">
              <a:solidFill>
                <a:schemeClr val="bg1"/>
              </a:solidFill>
            </a:endParaRPr>
          </a:p>
          <a:p>
            <a:pPr indent="-228600">
              <a:lnSpc>
                <a:spcPct val="90000"/>
              </a:lnSpc>
              <a:spcAft>
                <a:spcPts val="600"/>
              </a:spcAft>
              <a:buFont typeface="Arial" panose="020B0604020202020204" pitchFamily="34" charset="0"/>
              <a:buChar char="•"/>
            </a:pPr>
            <a:endParaRPr lang="fr-FR" sz="1500" noProof="0" dirty="0">
              <a:solidFill>
                <a:schemeClr val="bg1"/>
              </a:solidFill>
            </a:endParaRPr>
          </a:p>
        </p:txBody>
      </p:sp>
      <p:sp>
        <p:nvSpPr>
          <p:cNvPr id="62" name="Ellipse 61">
            <a:extLst>
              <a:ext uri="{FF2B5EF4-FFF2-40B4-BE49-F238E27FC236}">
                <a16:creationId xmlns:a16="http://schemas.microsoft.com/office/drawing/2014/main" id="{42EE91A5-18B3-0FFE-BAEB-35B965D9D532}"/>
              </a:ext>
            </a:extLst>
          </p:cNvPr>
          <p:cNvSpPr/>
          <p:nvPr/>
        </p:nvSpPr>
        <p:spPr>
          <a:xfrm>
            <a:off x="1513362" y="2273010"/>
            <a:ext cx="335280" cy="3124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noProof="0" dirty="0"/>
          </a:p>
        </p:txBody>
      </p:sp>
      <p:sp>
        <p:nvSpPr>
          <p:cNvPr id="63" name="Rectangle : coins arrondis 62">
            <a:extLst>
              <a:ext uri="{FF2B5EF4-FFF2-40B4-BE49-F238E27FC236}">
                <a16:creationId xmlns:a16="http://schemas.microsoft.com/office/drawing/2014/main" id="{76DE8E11-F922-7857-00B6-5CA56236ED9D}"/>
              </a:ext>
            </a:extLst>
          </p:cNvPr>
          <p:cNvSpPr/>
          <p:nvPr/>
        </p:nvSpPr>
        <p:spPr>
          <a:xfrm>
            <a:off x="2126450" y="2583624"/>
            <a:ext cx="579443" cy="1490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200" noProof="0" dirty="0"/>
              <a:t>S</a:t>
            </a:r>
          </a:p>
        </p:txBody>
      </p:sp>
      <p:cxnSp>
        <p:nvCxnSpPr>
          <p:cNvPr id="64" name="Connecteur droit avec flèche 63">
            <a:extLst>
              <a:ext uri="{FF2B5EF4-FFF2-40B4-BE49-F238E27FC236}">
                <a16:creationId xmlns:a16="http://schemas.microsoft.com/office/drawing/2014/main" id="{95E7D163-251B-980C-CCEC-52127DE96F0B}"/>
              </a:ext>
            </a:extLst>
          </p:cNvPr>
          <p:cNvCxnSpPr>
            <a:cxnSpLocks/>
            <a:stCxn id="63" idx="1"/>
            <a:endCxn id="62" idx="5"/>
          </p:cNvCxnSpPr>
          <p:nvPr/>
        </p:nvCxnSpPr>
        <p:spPr>
          <a:xfrm flipH="1" flipV="1">
            <a:off x="1799541" y="2539677"/>
            <a:ext cx="326909" cy="11848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67" name="Ellipse 66">
            <a:extLst>
              <a:ext uri="{FF2B5EF4-FFF2-40B4-BE49-F238E27FC236}">
                <a16:creationId xmlns:a16="http://schemas.microsoft.com/office/drawing/2014/main" id="{D2D1AB19-7F6F-2337-AD6E-F0504D2E3300}"/>
              </a:ext>
            </a:extLst>
          </p:cNvPr>
          <p:cNvSpPr/>
          <p:nvPr/>
        </p:nvSpPr>
        <p:spPr>
          <a:xfrm>
            <a:off x="934559" y="3894586"/>
            <a:ext cx="308243" cy="26666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noProof="0" dirty="0"/>
          </a:p>
        </p:txBody>
      </p:sp>
      <p:sp>
        <p:nvSpPr>
          <p:cNvPr id="68" name="Rectangle : coins arrondis 67">
            <a:extLst>
              <a:ext uri="{FF2B5EF4-FFF2-40B4-BE49-F238E27FC236}">
                <a16:creationId xmlns:a16="http://schemas.microsoft.com/office/drawing/2014/main" id="{A52FDD65-5F14-BC96-BDFD-282349E99A19}"/>
              </a:ext>
            </a:extLst>
          </p:cNvPr>
          <p:cNvSpPr/>
          <p:nvPr/>
        </p:nvSpPr>
        <p:spPr>
          <a:xfrm>
            <a:off x="1151206" y="3504507"/>
            <a:ext cx="579443" cy="14906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200" noProof="0" dirty="0"/>
              <a:t>LFGA</a:t>
            </a:r>
          </a:p>
        </p:txBody>
      </p:sp>
      <p:cxnSp>
        <p:nvCxnSpPr>
          <p:cNvPr id="69" name="Connecteur droit avec flèche 68">
            <a:extLst>
              <a:ext uri="{FF2B5EF4-FFF2-40B4-BE49-F238E27FC236}">
                <a16:creationId xmlns:a16="http://schemas.microsoft.com/office/drawing/2014/main" id="{1A651243-B5E4-FAB5-448C-23C857F01AE3}"/>
              </a:ext>
            </a:extLst>
          </p:cNvPr>
          <p:cNvCxnSpPr>
            <a:cxnSpLocks/>
            <a:stCxn id="68" idx="2"/>
            <a:endCxn id="67" idx="7"/>
          </p:cNvCxnSpPr>
          <p:nvPr/>
        </p:nvCxnSpPr>
        <p:spPr>
          <a:xfrm flipH="1">
            <a:off x="1197661" y="3653572"/>
            <a:ext cx="243267" cy="28006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73" name="Signe de multiplication 72">
            <a:extLst>
              <a:ext uri="{FF2B5EF4-FFF2-40B4-BE49-F238E27FC236}">
                <a16:creationId xmlns:a16="http://schemas.microsoft.com/office/drawing/2014/main" id="{EEDDA121-9185-DA65-3399-4875C9544439}"/>
              </a:ext>
            </a:extLst>
          </p:cNvPr>
          <p:cNvSpPr/>
          <p:nvPr/>
        </p:nvSpPr>
        <p:spPr>
          <a:xfrm>
            <a:off x="2314575" y="5380401"/>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5" name="Signe de multiplication 74">
            <a:extLst>
              <a:ext uri="{FF2B5EF4-FFF2-40B4-BE49-F238E27FC236}">
                <a16:creationId xmlns:a16="http://schemas.microsoft.com/office/drawing/2014/main" id="{992362BD-C7FA-5339-F2DE-70C82BA0BBB8}"/>
              </a:ext>
            </a:extLst>
          </p:cNvPr>
          <p:cNvSpPr/>
          <p:nvPr/>
        </p:nvSpPr>
        <p:spPr>
          <a:xfrm>
            <a:off x="3198809" y="1846626"/>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6" name="Signe de multiplication 75">
            <a:extLst>
              <a:ext uri="{FF2B5EF4-FFF2-40B4-BE49-F238E27FC236}">
                <a16:creationId xmlns:a16="http://schemas.microsoft.com/office/drawing/2014/main" id="{F632E12C-21BA-2DCB-12D1-29EB44ED5E0E}"/>
              </a:ext>
            </a:extLst>
          </p:cNvPr>
          <p:cNvSpPr/>
          <p:nvPr/>
        </p:nvSpPr>
        <p:spPr>
          <a:xfrm>
            <a:off x="2877556" y="498380"/>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Ellipse 77">
            <a:extLst>
              <a:ext uri="{FF2B5EF4-FFF2-40B4-BE49-F238E27FC236}">
                <a16:creationId xmlns:a16="http://schemas.microsoft.com/office/drawing/2014/main" id="{053128A7-0FA8-F4C3-8B93-280A4668F78F}"/>
              </a:ext>
            </a:extLst>
          </p:cNvPr>
          <p:cNvSpPr/>
          <p:nvPr/>
        </p:nvSpPr>
        <p:spPr>
          <a:xfrm>
            <a:off x="1328371" y="6581944"/>
            <a:ext cx="335280" cy="31242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noProof="0" dirty="0"/>
          </a:p>
        </p:txBody>
      </p:sp>
      <p:cxnSp>
        <p:nvCxnSpPr>
          <p:cNvPr id="80" name="Connecteur droit avec flèche 79">
            <a:extLst>
              <a:ext uri="{FF2B5EF4-FFF2-40B4-BE49-F238E27FC236}">
                <a16:creationId xmlns:a16="http://schemas.microsoft.com/office/drawing/2014/main" id="{BD40D893-010F-7533-91C1-56E1DA147D08}"/>
              </a:ext>
            </a:extLst>
          </p:cNvPr>
          <p:cNvCxnSpPr>
            <a:stCxn id="28" idx="4"/>
            <a:endCxn id="62" idx="7"/>
          </p:cNvCxnSpPr>
          <p:nvPr/>
        </p:nvCxnSpPr>
        <p:spPr>
          <a:xfrm flipH="1">
            <a:off x="1799541" y="967740"/>
            <a:ext cx="577899" cy="1351023"/>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Connecteur droit avec flèche 80">
            <a:extLst>
              <a:ext uri="{FF2B5EF4-FFF2-40B4-BE49-F238E27FC236}">
                <a16:creationId xmlns:a16="http://schemas.microsoft.com/office/drawing/2014/main" id="{5CBF13A5-189E-AF3F-CA84-225B922B84EC}"/>
              </a:ext>
            </a:extLst>
          </p:cNvPr>
          <p:cNvCxnSpPr>
            <a:cxnSpLocks/>
            <a:stCxn id="62" idx="4"/>
            <a:endCxn id="50" idx="0"/>
          </p:cNvCxnSpPr>
          <p:nvPr/>
        </p:nvCxnSpPr>
        <p:spPr>
          <a:xfrm>
            <a:off x="1681002" y="2585430"/>
            <a:ext cx="258288" cy="1901970"/>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eur droit avec flèche 83">
            <a:extLst>
              <a:ext uri="{FF2B5EF4-FFF2-40B4-BE49-F238E27FC236}">
                <a16:creationId xmlns:a16="http://schemas.microsoft.com/office/drawing/2014/main" id="{82FA94B4-D302-CD93-36F5-3D84CBDD0381}"/>
              </a:ext>
            </a:extLst>
          </p:cNvPr>
          <p:cNvCxnSpPr>
            <a:cxnSpLocks/>
            <a:stCxn id="50" idx="2"/>
            <a:endCxn id="51" idx="6"/>
          </p:cNvCxnSpPr>
          <p:nvPr/>
        </p:nvCxnSpPr>
        <p:spPr>
          <a:xfrm flipH="1" flipV="1">
            <a:off x="631825" y="4377545"/>
            <a:ext cx="1139825" cy="266065"/>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Connecteur droit avec flèche 87">
            <a:extLst>
              <a:ext uri="{FF2B5EF4-FFF2-40B4-BE49-F238E27FC236}">
                <a16:creationId xmlns:a16="http://schemas.microsoft.com/office/drawing/2014/main" id="{9226EFDD-A43E-FAE5-993C-DE198CC04F55}"/>
              </a:ext>
            </a:extLst>
          </p:cNvPr>
          <p:cNvCxnSpPr>
            <a:cxnSpLocks/>
            <a:stCxn id="51" idx="0"/>
            <a:endCxn id="62" idx="3"/>
          </p:cNvCxnSpPr>
          <p:nvPr/>
        </p:nvCxnSpPr>
        <p:spPr>
          <a:xfrm flipV="1">
            <a:off x="464185" y="2539677"/>
            <a:ext cx="1098278" cy="1681658"/>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3" name="Rectangle 92">
            <a:extLst>
              <a:ext uri="{FF2B5EF4-FFF2-40B4-BE49-F238E27FC236}">
                <a16:creationId xmlns:a16="http://schemas.microsoft.com/office/drawing/2014/main" id="{6543B29A-29A3-CEA3-B862-9C23B7206EB5}"/>
              </a:ext>
            </a:extLst>
          </p:cNvPr>
          <p:cNvSpPr/>
          <p:nvPr/>
        </p:nvSpPr>
        <p:spPr>
          <a:xfrm>
            <a:off x="1214276" y="2732689"/>
            <a:ext cx="625995" cy="3124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4" name="Rectangle 93">
            <a:extLst>
              <a:ext uri="{FF2B5EF4-FFF2-40B4-BE49-F238E27FC236}">
                <a16:creationId xmlns:a16="http://schemas.microsoft.com/office/drawing/2014/main" id="{3215FBA5-0CF2-9D39-2FC2-5BF8F80004D4}"/>
              </a:ext>
            </a:extLst>
          </p:cNvPr>
          <p:cNvSpPr/>
          <p:nvPr/>
        </p:nvSpPr>
        <p:spPr>
          <a:xfrm>
            <a:off x="934559" y="4409295"/>
            <a:ext cx="625995" cy="3124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5" name="Rectangle 94">
            <a:extLst>
              <a:ext uri="{FF2B5EF4-FFF2-40B4-BE49-F238E27FC236}">
                <a16:creationId xmlns:a16="http://schemas.microsoft.com/office/drawing/2014/main" id="{E84D4A42-3AE4-5F37-4CF3-4ABECA914B74}"/>
              </a:ext>
            </a:extLst>
          </p:cNvPr>
          <p:cNvSpPr/>
          <p:nvPr/>
        </p:nvSpPr>
        <p:spPr>
          <a:xfrm>
            <a:off x="454660" y="3580165"/>
            <a:ext cx="528906" cy="3124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cxnSp>
        <p:nvCxnSpPr>
          <p:cNvPr id="99" name="Connecteur droit avec flèche 98">
            <a:extLst>
              <a:ext uri="{FF2B5EF4-FFF2-40B4-BE49-F238E27FC236}">
                <a16:creationId xmlns:a16="http://schemas.microsoft.com/office/drawing/2014/main" id="{B6800097-9293-A965-B99C-E81CB81249D6}"/>
              </a:ext>
            </a:extLst>
          </p:cNvPr>
          <p:cNvCxnSpPr>
            <a:cxnSpLocks/>
          </p:cNvCxnSpPr>
          <p:nvPr/>
        </p:nvCxnSpPr>
        <p:spPr>
          <a:xfrm flipV="1">
            <a:off x="1214276" y="2622277"/>
            <a:ext cx="0" cy="447661"/>
          </a:xfrm>
          <a:prstGeom prst="straightConnector1">
            <a:avLst/>
          </a:prstGeom>
          <a:ln w="2857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Connecteur droit avec flèche 101">
            <a:extLst>
              <a:ext uri="{FF2B5EF4-FFF2-40B4-BE49-F238E27FC236}">
                <a16:creationId xmlns:a16="http://schemas.microsoft.com/office/drawing/2014/main" id="{0DCE00C4-6CCB-A8EB-F386-95E1041F58E3}"/>
              </a:ext>
            </a:extLst>
          </p:cNvPr>
          <p:cNvCxnSpPr>
            <a:cxnSpLocks/>
            <a:endCxn id="62" idx="3"/>
          </p:cNvCxnSpPr>
          <p:nvPr/>
        </p:nvCxnSpPr>
        <p:spPr>
          <a:xfrm flipV="1">
            <a:off x="1218877" y="2539677"/>
            <a:ext cx="343586" cy="151610"/>
          </a:xfrm>
          <a:prstGeom prst="straightConnector1">
            <a:avLst/>
          </a:prstGeom>
          <a:ln w="2857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2311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2400" y="1641752"/>
            <a:ext cx="6140449" cy="1323439"/>
          </a:xfrm>
        </p:spPr>
        <p:txBody>
          <a:bodyPr anchor="t">
            <a:normAutofit/>
          </a:bodyPr>
          <a:lstStyle/>
          <a:p>
            <a:pPr>
              <a:defRPr sz="4000" b="1">
                <a:solidFill>
                  <a:srgbClr val="93163C"/>
                </a:solidFill>
              </a:defRPr>
            </a:pPr>
            <a:r>
              <a:rPr lang="fr-FR" sz="4000" noProof="0" dirty="0">
                <a:solidFill>
                  <a:schemeClr val="bg1"/>
                </a:solidFill>
              </a:rPr>
              <a:t>Étape 3 : </a:t>
            </a:r>
            <a:r>
              <a:rPr lang="fr-FR" sz="4000" noProof="0" dirty="0" err="1">
                <a:solidFill>
                  <a:schemeClr val="bg1"/>
                </a:solidFill>
              </a:rPr>
              <a:t>Weight</a:t>
            </a:r>
            <a:r>
              <a:rPr lang="fr-FR" sz="4000" noProof="0" dirty="0">
                <a:solidFill>
                  <a:schemeClr val="bg1"/>
                </a:solidFill>
              </a:rPr>
              <a:t> &amp; Balance et Check Final</a:t>
            </a:r>
          </a:p>
        </p:txBody>
      </p:sp>
      <p:sp>
        <p:nvSpPr>
          <p:cNvPr id="3" name="Content Placeholder 2"/>
          <p:cNvSpPr>
            <a:spLocks noGrp="1"/>
          </p:cNvSpPr>
          <p:nvPr>
            <p:ph idx="1"/>
          </p:nvPr>
        </p:nvSpPr>
        <p:spPr>
          <a:xfrm>
            <a:off x="5232401" y="3146400"/>
            <a:ext cx="6140449" cy="2682000"/>
          </a:xfrm>
        </p:spPr>
        <p:txBody>
          <a:bodyPr>
            <a:normAutofit fontScale="62500" lnSpcReduction="20000"/>
          </a:bodyPr>
          <a:lstStyle/>
          <a:p>
            <a:pPr marL="0" indent="0">
              <a:lnSpc>
                <a:spcPct val="120000"/>
              </a:lnSpc>
              <a:spcBef>
                <a:spcPts val="0"/>
              </a:spcBef>
              <a:buNone/>
              <a:defRPr sz="1800" i="1">
                <a:solidFill>
                  <a:srgbClr val="6B0F2B"/>
                </a:solidFill>
              </a:defRPr>
            </a:pPr>
            <a:r>
              <a:rPr lang="fr-FR" sz="500" noProof="0" dirty="0">
                <a:solidFill>
                  <a:schemeClr val="bg1">
                    <a:alpha val="80000"/>
                  </a:schemeClr>
                </a:solidFill>
              </a:rPr>
              <a:t>Durée moyenne : 10-15 minutes</a:t>
            </a:r>
          </a:p>
          <a:p>
            <a:pPr marL="0" indent="0">
              <a:lnSpc>
                <a:spcPct val="120000"/>
              </a:lnSpc>
              <a:spcBef>
                <a:spcPts val="0"/>
              </a:spcBef>
              <a:buNone/>
              <a:defRPr sz="1800" i="1">
                <a:solidFill>
                  <a:srgbClr val="6B0F2B"/>
                </a:solidFill>
              </a:defRPr>
            </a:pPr>
            <a:r>
              <a:rPr lang="fr-FR" sz="500" noProof="0" dirty="0">
                <a:solidFill>
                  <a:schemeClr val="bg1">
                    <a:alpha val="80000"/>
                  </a:schemeClr>
                </a:solidFill>
              </a:rPr>
              <a:t>Pourquoi ?</a:t>
            </a:r>
          </a:p>
          <a:p>
            <a:pPr marL="0" indent="0">
              <a:lnSpc>
                <a:spcPct val="120000"/>
              </a:lnSpc>
              <a:spcBef>
                <a:spcPts val="0"/>
              </a:spcBef>
              <a:buNone/>
              <a:defRPr sz="1600"/>
            </a:pPr>
            <a:r>
              <a:rPr lang="fr-FR" sz="500" noProof="0" dirty="0">
                <a:solidFill>
                  <a:schemeClr val="bg1">
                    <a:alpha val="80000"/>
                  </a:schemeClr>
                </a:solidFill>
              </a:rPr>
              <a:t>⚖️ Masse et Centrage (15-20 min)</a:t>
            </a:r>
          </a:p>
          <a:p>
            <a:pPr marL="457200" lvl="1" indent="0">
              <a:lnSpc>
                <a:spcPct val="120000"/>
              </a:lnSpc>
              <a:spcBef>
                <a:spcPts val="400"/>
              </a:spcBef>
              <a:buNone/>
              <a:defRPr sz="1400"/>
            </a:pPr>
            <a:r>
              <a:rPr lang="fr-FR" sz="500" noProof="0" dirty="0">
                <a:solidFill>
                  <a:schemeClr val="bg1">
                    <a:alpha val="80000"/>
                  </a:schemeClr>
                </a:solidFill>
              </a:rPr>
              <a:t>  • Chercher masse à vide avion (Carnet de Route)</a:t>
            </a:r>
          </a:p>
          <a:p>
            <a:pPr marL="457200" lvl="1" indent="0">
              <a:lnSpc>
                <a:spcPct val="120000"/>
              </a:lnSpc>
              <a:spcBef>
                <a:spcPts val="400"/>
              </a:spcBef>
              <a:buNone/>
              <a:defRPr sz="1400"/>
            </a:pPr>
            <a:r>
              <a:rPr lang="fr-FR" sz="500" noProof="0" dirty="0">
                <a:solidFill>
                  <a:schemeClr val="bg1">
                    <a:alpha val="80000"/>
                  </a:schemeClr>
                </a:solidFill>
              </a:rPr>
              <a:t>  • Calculer masse équipage : 2 personnes avec son positionnement</a:t>
            </a:r>
          </a:p>
          <a:p>
            <a:pPr marL="457200" lvl="1" indent="0">
              <a:lnSpc>
                <a:spcPct val="120000"/>
              </a:lnSpc>
              <a:spcBef>
                <a:spcPts val="400"/>
              </a:spcBef>
              <a:buNone/>
              <a:defRPr sz="1400"/>
            </a:pPr>
            <a:r>
              <a:rPr lang="fr-FR" sz="500" noProof="0" dirty="0">
                <a:solidFill>
                  <a:schemeClr val="bg1">
                    <a:alpha val="80000"/>
                  </a:schemeClr>
                </a:solidFill>
              </a:rPr>
              <a:t>  • Calculer masse bagages (estimation...)</a:t>
            </a:r>
          </a:p>
          <a:p>
            <a:pPr marL="457200" lvl="1" indent="0">
              <a:lnSpc>
                <a:spcPct val="120000"/>
              </a:lnSpc>
              <a:spcBef>
                <a:spcPts val="400"/>
              </a:spcBef>
              <a:buNone/>
              <a:defRPr sz="1400"/>
            </a:pPr>
            <a:r>
              <a:rPr lang="fr-FR" sz="500" noProof="0" dirty="0">
                <a:solidFill>
                  <a:schemeClr val="bg1">
                    <a:alpha val="80000"/>
                  </a:schemeClr>
                </a:solidFill>
              </a:rPr>
              <a:t>  • Calculer masse carburant : Fuel(L) × 0.72 kg/L</a:t>
            </a:r>
          </a:p>
          <a:p>
            <a:pPr marL="457200" lvl="1" indent="0">
              <a:lnSpc>
                <a:spcPct val="120000"/>
              </a:lnSpc>
              <a:spcBef>
                <a:spcPts val="400"/>
              </a:spcBef>
              <a:buNone/>
              <a:defRPr sz="1400"/>
            </a:pPr>
            <a:r>
              <a:rPr lang="fr-FR" sz="500" noProof="0" dirty="0">
                <a:solidFill>
                  <a:schemeClr val="bg1">
                    <a:alpha val="80000"/>
                  </a:schemeClr>
                </a:solidFill>
              </a:rPr>
              <a:t>  • Additionner pour avoir masse totale</a:t>
            </a:r>
          </a:p>
          <a:p>
            <a:pPr marL="457200" lvl="1" indent="0">
              <a:lnSpc>
                <a:spcPct val="120000"/>
              </a:lnSpc>
              <a:spcBef>
                <a:spcPts val="400"/>
              </a:spcBef>
              <a:buNone/>
              <a:defRPr sz="1400"/>
            </a:pPr>
            <a:r>
              <a:rPr lang="fr-FR" sz="500" noProof="0" dirty="0">
                <a:solidFill>
                  <a:schemeClr val="bg1">
                    <a:alpha val="80000"/>
                  </a:schemeClr>
                </a:solidFill>
              </a:rPr>
              <a:t>  • Vérifier &lt; MTOW (Maximum Takeoff </a:t>
            </a:r>
            <a:r>
              <a:rPr lang="fr-FR" sz="500" noProof="0" dirty="0" err="1">
                <a:solidFill>
                  <a:schemeClr val="bg1">
                    <a:alpha val="80000"/>
                  </a:schemeClr>
                </a:solidFill>
              </a:rPr>
              <a:t>Weight</a:t>
            </a:r>
            <a:r>
              <a:rPr lang="fr-FR" sz="500" noProof="0" dirty="0">
                <a:solidFill>
                  <a:schemeClr val="bg1">
                    <a:alpha val="80000"/>
                  </a:schemeClr>
                </a:solidFill>
              </a:rPr>
              <a:t>)</a:t>
            </a:r>
          </a:p>
          <a:p>
            <a:pPr marL="457200" lvl="1" indent="0">
              <a:lnSpc>
                <a:spcPct val="120000"/>
              </a:lnSpc>
              <a:spcBef>
                <a:spcPts val="400"/>
              </a:spcBef>
              <a:buNone/>
              <a:defRPr sz="1400"/>
            </a:pPr>
            <a:r>
              <a:rPr lang="fr-FR" sz="500" noProof="0" dirty="0">
                <a:solidFill>
                  <a:schemeClr val="bg1">
                    <a:alpha val="80000"/>
                  </a:schemeClr>
                </a:solidFill>
              </a:rPr>
              <a:t>  • Calculer centrage (moments) :</a:t>
            </a:r>
          </a:p>
          <a:p>
            <a:pPr marL="457200" lvl="1" indent="0">
              <a:lnSpc>
                <a:spcPct val="120000"/>
              </a:lnSpc>
              <a:spcBef>
                <a:spcPts val="400"/>
              </a:spcBef>
              <a:buNone/>
              <a:defRPr sz="1400"/>
            </a:pPr>
            <a:r>
              <a:rPr lang="fr-FR" sz="500" noProof="0" dirty="0">
                <a:solidFill>
                  <a:schemeClr val="bg1">
                    <a:alpha val="80000"/>
                  </a:schemeClr>
                </a:solidFill>
              </a:rPr>
              <a:t>    - Moment = Masse × Bras de levier</a:t>
            </a:r>
          </a:p>
          <a:p>
            <a:pPr marL="457200" lvl="1" indent="0">
              <a:lnSpc>
                <a:spcPct val="120000"/>
              </a:lnSpc>
              <a:spcBef>
                <a:spcPts val="400"/>
              </a:spcBef>
              <a:buNone/>
              <a:defRPr sz="1400"/>
            </a:pPr>
            <a:r>
              <a:rPr lang="fr-FR" sz="500" noProof="0" dirty="0">
                <a:solidFill>
                  <a:schemeClr val="bg1">
                    <a:alpha val="80000"/>
                  </a:schemeClr>
                </a:solidFill>
              </a:rPr>
              <a:t>    - Chercher les bras de levier dans le POH (tableau complexe)</a:t>
            </a:r>
          </a:p>
          <a:p>
            <a:pPr marL="457200" lvl="1" indent="0">
              <a:lnSpc>
                <a:spcPct val="120000"/>
              </a:lnSpc>
              <a:spcBef>
                <a:spcPts val="400"/>
              </a:spcBef>
              <a:buNone/>
              <a:defRPr sz="1400"/>
            </a:pPr>
            <a:r>
              <a:rPr lang="fr-FR" sz="500" noProof="0" dirty="0">
                <a:solidFill>
                  <a:schemeClr val="bg1">
                    <a:alpha val="80000"/>
                  </a:schemeClr>
                </a:solidFill>
              </a:rPr>
              <a:t>    - Calculer moment total et CG position</a:t>
            </a:r>
          </a:p>
          <a:p>
            <a:pPr marL="457200" lvl="1" indent="0">
              <a:lnSpc>
                <a:spcPct val="120000"/>
              </a:lnSpc>
              <a:spcBef>
                <a:spcPts val="400"/>
              </a:spcBef>
              <a:buNone/>
              <a:defRPr sz="1400"/>
            </a:pPr>
            <a:r>
              <a:rPr lang="fr-FR" sz="500" noProof="0" dirty="0">
                <a:solidFill>
                  <a:schemeClr val="bg1">
                    <a:alpha val="80000"/>
                  </a:schemeClr>
                </a:solidFill>
              </a:rPr>
              <a:t>  • Reporter sur l'enveloppe de centrage POH</a:t>
            </a:r>
          </a:p>
          <a:p>
            <a:pPr marL="457200" lvl="1" indent="0">
              <a:lnSpc>
                <a:spcPct val="120000"/>
              </a:lnSpc>
              <a:spcBef>
                <a:spcPts val="400"/>
              </a:spcBef>
              <a:buNone/>
              <a:defRPr sz="1400" b="1">
                <a:solidFill>
                  <a:srgbClr val="EF4444"/>
                </a:solidFill>
              </a:defRPr>
            </a:pPr>
            <a:r>
              <a:rPr lang="fr-FR" sz="500" noProof="0" dirty="0">
                <a:solidFill>
                  <a:schemeClr val="bg1">
                    <a:alpha val="80000"/>
                  </a:schemeClr>
                </a:solidFill>
              </a:rPr>
              <a:t>  • ❌ Refaire si hors enveloppe (déplacer bagages, enlever carburant...)</a:t>
            </a:r>
          </a:p>
        </p:txBody>
      </p:sp>
      <p:pic>
        <p:nvPicPr>
          <p:cNvPr id="5" name="Image 4" descr="Une image contenant texte, diagramme, croquis, Dessin technique&#10;&#10;Le contenu généré par l’IA peut être incorrect.">
            <a:extLst>
              <a:ext uri="{FF2B5EF4-FFF2-40B4-BE49-F238E27FC236}">
                <a16:creationId xmlns:a16="http://schemas.microsoft.com/office/drawing/2014/main" id="{743FEF58-4F28-AA4F-2ED2-9B61957BF155}"/>
              </a:ext>
            </a:extLst>
          </p:cNvPr>
          <p:cNvPicPr>
            <a:picLocks noChangeAspect="1"/>
          </p:cNvPicPr>
          <p:nvPr/>
        </p:nvPicPr>
        <p:blipFill>
          <a:blip r:embed="rId2">
            <a:extLst>
              <a:ext uri="{28A0092B-C50C-407E-A947-70E740481C1C}">
                <a14:useLocalDpi xmlns:a14="http://schemas.microsoft.com/office/drawing/2010/main" val="0"/>
              </a:ext>
            </a:extLst>
          </a:blip>
          <a:srcRect l="6295"/>
          <a:stretch>
            <a:fillRect/>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4E233-E5A8-C830-4B8E-51661DAE76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985C13-49FC-6CD3-A8E8-710A3DD84EDF}"/>
              </a:ext>
            </a:extLst>
          </p:cNvPr>
          <p:cNvSpPr>
            <a:spLocks noGrp="1"/>
          </p:cNvSpPr>
          <p:nvPr>
            <p:ph type="title"/>
          </p:nvPr>
        </p:nvSpPr>
        <p:spPr>
          <a:xfrm>
            <a:off x="5232400" y="1641752"/>
            <a:ext cx="6140449" cy="1323439"/>
          </a:xfrm>
        </p:spPr>
        <p:txBody>
          <a:bodyPr anchor="t">
            <a:normAutofit/>
          </a:bodyPr>
          <a:lstStyle/>
          <a:p>
            <a:pPr>
              <a:defRPr sz="4000" b="1">
                <a:solidFill>
                  <a:srgbClr val="93163C"/>
                </a:solidFill>
              </a:defRPr>
            </a:pPr>
            <a:r>
              <a:rPr lang="fr-FR" sz="4000" noProof="0" dirty="0">
                <a:solidFill>
                  <a:schemeClr val="bg1"/>
                </a:solidFill>
              </a:rPr>
              <a:t>Étape 3 : Finie</a:t>
            </a:r>
          </a:p>
        </p:txBody>
      </p:sp>
      <p:sp>
        <p:nvSpPr>
          <p:cNvPr id="3" name="Content Placeholder 2">
            <a:extLst>
              <a:ext uri="{FF2B5EF4-FFF2-40B4-BE49-F238E27FC236}">
                <a16:creationId xmlns:a16="http://schemas.microsoft.com/office/drawing/2014/main" id="{20B43B17-3318-9E14-55AF-00E09B7953F0}"/>
              </a:ext>
            </a:extLst>
          </p:cNvPr>
          <p:cNvSpPr>
            <a:spLocks noGrp="1"/>
          </p:cNvSpPr>
          <p:nvPr>
            <p:ph idx="1"/>
          </p:nvPr>
        </p:nvSpPr>
        <p:spPr>
          <a:xfrm>
            <a:off x="5232401" y="3146400"/>
            <a:ext cx="6140449" cy="2682000"/>
          </a:xfrm>
        </p:spPr>
        <p:txBody>
          <a:bodyPr>
            <a:normAutofit/>
          </a:bodyPr>
          <a:lstStyle/>
          <a:p>
            <a:pPr marL="0" indent="0">
              <a:lnSpc>
                <a:spcPct val="120000"/>
              </a:lnSpc>
              <a:spcBef>
                <a:spcPts val="0"/>
              </a:spcBef>
              <a:buNone/>
              <a:defRPr sz="1800" i="1">
                <a:solidFill>
                  <a:srgbClr val="6B0F2B"/>
                </a:solidFill>
              </a:defRPr>
            </a:pPr>
            <a:r>
              <a:rPr lang="fr-FR" sz="500" noProof="0" dirty="0">
                <a:solidFill>
                  <a:schemeClr val="bg1">
                    <a:alpha val="80000"/>
                  </a:schemeClr>
                </a:solidFill>
              </a:rPr>
              <a:t>Notre avion est en </a:t>
            </a:r>
            <a:r>
              <a:rPr lang="fr-FR" sz="500" noProof="0" dirty="0" err="1">
                <a:solidFill>
                  <a:schemeClr val="bg1">
                    <a:alpha val="80000"/>
                  </a:schemeClr>
                </a:solidFill>
              </a:rPr>
              <a:t>caopcité</a:t>
            </a:r>
            <a:r>
              <a:rPr lang="fr-FR" sz="500" noProof="0" dirty="0">
                <a:solidFill>
                  <a:schemeClr val="bg1">
                    <a:alpha val="80000"/>
                  </a:schemeClr>
                </a:solidFill>
              </a:rPr>
              <a:t> de faire le vol</a:t>
            </a:r>
          </a:p>
          <a:p>
            <a:pPr marL="0" indent="0">
              <a:lnSpc>
                <a:spcPct val="120000"/>
              </a:lnSpc>
              <a:spcBef>
                <a:spcPts val="0"/>
              </a:spcBef>
              <a:buNone/>
              <a:defRPr sz="1800" i="1">
                <a:solidFill>
                  <a:srgbClr val="6B0F2B"/>
                </a:solidFill>
              </a:defRPr>
            </a:pPr>
            <a:endParaRPr lang="fr-FR" sz="500" noProof="0" dirty="0">
              <a:solidFill>
                <a:schemeClr val="bg1">
                  <a:alpha val="80000"/>
                </a:schemeClr>
              </a:solidFill>
            </a:endParaRPr>
          </a:p>
          <a:p>
            <a:pPr marL="0" indent="0">
              <a:lnSpc>
                <a:spcPct val="120000"/>
              </a:lnSpc>
              <a:spcBef>
                <a:spcPts val="0"/>
              </a:spcBef>
              <a:buNone/>
              <a:defRPr sz="1800" i="1">
                <a:solidFill>
                  <a:srgbClr val="6B0F2B"/>
                </a:solidFill>
              </a:defRPr>
            </a:pPr>
            <a:r>
              <a:rPr lang="fr-FR" sz="500" noProof="0" dirty="0">
                <a:solidFill>
                  <a:schemeClr val="bg1">
                    <a:alpha val="80000"/>
                  </a:schemeClr>
                </a:solidFill>
              </a:rPr>
              <a:t>Maule</a:t>
            </a:r>
          </a:p>
          <a:p>
            <a:pPr marL="0" indent="0">
              <a:lnSpc>
                <a:spcPct val="120000"/>
              </a:lnSpc>
              <a:spcBef>
                <a:spcPts val="0"/>
              </a:spcBef>
              <a:buNone/>
              <a:defRPr sz="1800" i="1">
                <a:solidFill>
                  <a:srgbClr val="6B0F2B"/>
                </a:solidFill>
              </a:defRPr>
            </a:pPr>
            <a:r>
              <a:rPr lang="fr-FR" sz="500" noProof="0" dirty="0">
                <a:solidFill>
                  <a:schemeClr val="bg1">
                    <a:alpha val="80000"/>
                  </a:schemeClr>
                </a:solidFill>
              </a:rPr>
              <a:t>Tout </a:t>
            </a:r>
            <a:r>
              <a:rPr lang="fr-FR" sz="500" noProof="0" dirty="0" err="1">
                <a:solidFill>
                  <a:schemeClr val="bg1">
                    <a:alpha val="80000"/>
                  </a:schemeClr>
                </a:solidFill>
              </a:rPr>
              <a:t>dfoit</a:t>
            </a:r>
            <a:r>
              <a:rPr lang="fr-FR" sz="500" noProof="0" dirty="0">
                <a:solidFill>
                  <a:schemeClr val="bg1">
                    <a:alpha val="80000"/>
                  </a:schemeClr>
                </a:solidFill>
              </a:rPr>
              <a:t> </a:t>
            </a:r>
            <a:r>
              <a:rPr lang="fr-FR" sz="500" noProof="0" dirty="0" err="1">
                <a:solidFill>
                  <a:schemeClr val="bg1">
                    <a:alpha val="80000"/>
                  </a:schemeClr>
                </a:solidFill>
              </a:rPr>
              <a:t>faia</a:t>
            </a:r>
            <a:r>
              <a:rPr lang="fr-FR" sz="500" noProof="0" dirty="0">
                <a:solidFill>
                  <a:schemeClr val="bg1">
                    <a:alpha val="80000"/>
                  </a:schemeClr>
                </a:solidFill>
              </a:rPr>
              <a:t> </a:t>
            </a:r>
            <a:r>
              <a:rPr lang="fr-FR" sz="500" noProof="0" dirty="0" err="1">
                <a:solidFill>
                  <a:schemeClr val="bg1">
                    <a:alpha val="80000"/>
                  </a:schemeClr>
                </a:solidFill>
              </a:rPr>
              <a:t>ala</a:t>
            </a:r>
            <a:r>
              <a:rPr lang="fr-FR" sz="500" noProof="0" dirty="0">
                <a:solidFill>
                  <a:schemeClr val="bg1">
                    <a:alpha val="80000"/>
                  </a:schemeClr>
                </a:solidFill>
              </a:rPr>
              <a:t> </a:t>
            </a:r>
            <a:r>
              <a:rPr lang="fr-FR" sz="500" noProof="0" dirty="0" err="1">
                <a:solidFill>
                  <a:schemeClr val="bg1">
                    <a:alpha val="80000"/>
                  </a:schemeClr>
                </a:solidFill>
              </a:rPr>
              <a:t>fmin</a:t>
            </a:r>
            <a:endParaRPr lang="fr-FR" sz="500" noProof="0" dirty="0">
              <a:solidFill>
                <a:schemeClr val="bg1">
                  <a:alpha val="80000"/>
                </a:schemeClr>
              </a:solidFill>
            </a:endParaRPr>
          </a:p>
          <a:p>
            <a:pPr marL="0" indent="0">
              <a:lnSpc>
                <a:spcPct val="120000"/>
              </a:lnSpc>
              <a:spcBef>
                <a:spcPts val="0"/>
              </a:spcBef>
              <a:buNone/>
              <a:defRPr sz="1800" i="1">
                <a:solidFill>
                  <a:srgbClr val="6B0F2B"/>
                </a:solidFill>
              </a:defRPr>
            </a:pPr>
            <a:r>
              <a:rPr lang="fr-FR" sz="500" noProof="0" dirty="0" err="1">
                <a:solidFill>
                  <a:schemeClr val="bg1">
                    <a:alpha val="80000"/>
                  </a:schemeClr>
                </a:solidFill>
              </a:rPr>
              <a:t>Lamoiond</a:t>
            </a:r>
            <a:r>
              <a:rPr lang="fr-FR" sz="500" noProof="0" dirty="0">
                <a:solidFill>
                  <a:schemeClr val="bg1">
                    <a:alpha val="80000"/>
                  </a:schemeClr>
                </a:solidFill>
              </a:rPr>
              <a:t> </a:t>
            </a:r>
            <a:r>
              <a:rPr lang="fr-FR" sz="500" noProof="0" dirty="0" err="1">
                <a:solidFill>
                  <a:schemeClr val="bg1">
                    <a:alpha val="80000"/>
                  </a:schemeClr>
                </a:solidFill>
              </a:rPr>
              <a:t>modicaiotn</a:t>
            </a:r>
            <a:r>
              <a:rPr lang="fr-FR" sz="500" noProof="0" dirty="0">
                <a:solidFill>
                  <a:schemeClr val="bg1">
                    <a:alpha val="80000"/>
                  </a:schemeClr>
                </a:solidFill>
              </a:rPr>
              <a:t> </a:t>
            </a:r>
            <a:r>
              <a:rPr lang="fr-FR" sz="500" noProof="0" dirty="0" err="1">
                <a:solidFill>
                  <a:schemeClr val="bg1">
                    <a:alpha val="80000"/>
                  </a:schemeClr>
                </a:solidFill>
              </a:rPr>
              <a:t>impluqsue</a:t>
            </a:r>
            <a:r>
              <a:rPr lang="fr-FR" sz="500" noProof="0" dirty="0">
                <a:solidFill>
                  <a:schemeClr val="bg1">
                    <a:alpha val="80000"/>
                  </a:schemeClr>
                </a:solidFill>
              </a:rPr>
              <a:t> </a:t>
            </a:r>
            <a:r>
              <a:rPr lang="fr-FR" sz="500" noProof="0" dirty="0" err="1">
                <a:solidFill>
                  <a:schemeClr val="bg1">
                    <a:alpha val="80000"/>
                  </a:schemeClr>
                </a:solidFill>
              </a:rPr>
              <a:t>modi</a:t>
            </a:r>
            <a:r>
              <a:rPr lang="fr-FR" sz="500" noProof="0" dirty="0">
                <a:solidFill>
                  <a:schemeClr val="bg1">
                    <a:alpha val="80000"/>
                  </a:schemeClr>
                </a:solidFill>
              </a:rPr>
              <a:t> du calcule</a:t>
            </a:r>
          </a:p>
          <a:p>
            <a:pPr marL="0" indent="0">
              <a:lnSpc>
                <a:spcPct val="120000"/>
              </a:lnSpc>
              <a:spcBef>
                <a:spcPts val="0"/>
              </a:spcBef>
              <a:buNone/>
              <a:defRPr sz="1800" i="1">
                <a:solidFill>
                  <a:srgbClr val="6B0F2B"/>
                </a:solidFill>
              </a:defRPr>
            </a:pPr>
            <a:endParaRPr lang="fr-FR" sz="500" noProof="0" dirty="0">
              <a:solidFill>
                <a:schemeClr val="bg1">
                  <a:alpha val="80000"/>
                </a:schemeClr>
              </a:solidFill>
            </a:endParaRPr>
          </a:p>
        </p:txBody>
      </p:sp>
      <p:pic>
        <p:nvPicPr>
          <p:cNvPr id="5" name="Image 4" descr="Une image contenant texte, diagramme, croquis, Dessin technique&#10;&#10;Le contenu généré par l’IA peut être incorrect.">
            <a:extLst>
              <a:ext uri="{FF2B5EF4-FFF2-40B4-BE49-F238E27FC236}">
                <a16:creationId xmlns:a16="http://schemas.microsoft.com/office/drawing/2014/main" id="{475DBFA3-F99A-F1B9-3102-CC49B8536E25}"/>
              </a:ext>
            </a:extLst>
          </p:cNvPr>
          <p:cNvPicPr>
            <a:picLocks noChangeAspect="1"/>
          </p:cNvPicPr>
          <p:nvPr/>
        </p:nvPicPr>
        <p:blipFill>
          <a:blip r:embed="rId2">
            <a:extLst>
              <a:ext uri="{28A0092B-C50C-407E-A947-70E740481C1C}">
                <a14:useLocalDpi xmlns:a14="http://schemas.microsoft.com/office/drawing/2010/main" val="0"/>
              </a:ext>
            </a:extLst>
          </a:blip>
          <a:srcRect l="6295"/>
          <a:stretch>
            <a:fillRect/>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spTree>
    <p:extLst>
      <p:ext uri="{BB962C8B-B14F-4D97-AF65-F5344CB8AC3E}">
        <p14:creationId xmlns:p14="http://schemas.microsoft.com/office/powerpoint/2010/main" val="2104383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43F34-C6EF-7B1A-C73F-E9BE25333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4093D-298D-0134-EEEE-39197C5BFB63}"/>
              </a:ext>
            </a:extLst>
          </p:cNvPr>
          <p:cNvSpPr>
            <a:spLocks noGrp="1"/>
          </p:cNvSpPr>
          <p:nvPr>
            <p:ph type="title"/>
          </p:nvPr>
        </p:nvSpPr>
        <p:spPr>
          <a:xfrm>
            <a:off x="5232400" y="1641752"/>
            <a:ext cx="6140449" cy="1323439"/>
          </a:xfrm>
        </p:spPr>
        <p:txBody>
          <a:bodyPr anchor="t">
            <a:normAutofit/>
          </a:bodyPr>
          <a:lstStyle/>
          <a:p>
            <a:pPr>
              <a:defRPr sz="4000" b="1">
                <a:solidFill>
                  <a:srgbClr val="93163C"/>
                </a:solidFill>
              </a:defRPr>
            </a:pPr>
            <a:r>
              <a:rPr lang="fr-FR" sz="4000" noProof="0" dirty="0">
                <a:solidFill>
                  <a:schemeClr val="bg1"/>
                </a:solidFill>
              </a:rPr>
              <a:t>Étape 4 : Finie</a:t>
            </a:r>
          </a:p>
        </p:txBody>
      </p:sp>
      <p:sp>
        <p:nvSpPr>
          <p:cNvPr id="3" name="Content Placeholder 2">
            <a:extLst>
              <a:ext uri="{FF2B5EF4-FFF2-40B4-BE49-F238E27FC236}">
                <a16:creationId xmlns:a16="http://schemas.microsoft.com/office/drawing/2014/main" id="{C40DC1C2-F6D2-40D6-E3B4-909DF0D3E9CA}"/>
              </a:ext>
            </a:extLst>
          </p:cNvPr>
          <p:cNvSpPr>
            <a:spLocks noGrp="1"/>
          </p:cNvSpPr>
          <p:nvPr>
            <p:ph idx="1"/>
          </p:nvPr>
        </p:nvSpPr>
        <p:spPr>
          <a:xfrm>
            <a:off x="5232401" y="3146400"/>
            <a:ext cx="6140449" cy="2682000"/>
          </a:xfrm>
        </p:spPr>
        <p:txBody>
          <a:bodyPr>
            <a:normAutofit/>
          </a:bodyPr>
          <a:lstStyle/>
          <a:p>
            <a:pPr marL="0" indent="0">
              <a:lnSpc>
                <a:spcPct val="120000"/>
              </a:lnSpc>
              <a:spcBef>
                <a:spcPts val="0"/>
              </a:spcBef>
              <a:buNone/>
              <a:defRPr sz="1800" i="1">
                <a:solidFill>
                  <a:srgbClr val="6B0F2B"/>
                </a:solidFill>
              </a:defRPr>
            </a:pPr>
            <a:r>
              <a:rPr lang="fr-FR" sz="1400" noProof="0" dirty="0">
                <a:solidFill>
                  <a:schemeClr val="bg1">
                    <a:alpha val="80000"/>
                  </a:schemeClr>
                </a:solidFill>
              </a:rPr>
              <a:t>On sait que l’avions et en capacité de décoller et d’</a:t>
            </a:r>
            <a:r>
              <a:rPr lang="fr-FR" sz="1400" noProof="0" dirty="0" err="1">
                <a:solidFill>
                  <a:schemeClr val="bg1">
                    <a:alpha val="80000"/>
                  </a:schemeClr>
                </a:solidFill>
              </a:rPr>
              <a:t>atterier</a:t>
            </a:r>
            <a:r>
              <a:rPr lang="fr-FR" sz="1400" noProof="0" dirty="0">
                <a:solidFill>
                  <a:schemeClr val="bg1">
                    <a:alpha val="80000"/>
                  </a:schemeClr>
                </a:solidFill>
              </a:rPr>
              <a:t> tout au long de la </a:t>
            </a:r>
            <a:r>
              <a:rPr lang="fr-FR" sz="1400" noProof="0" dirty="0" err="1">
                <a:solidFill>
                  <a:schemeClr val="bg1">
                    <a:alpha val="80000"/>
                  </a:schemeClr>
                </a:solidFill>
              </a:rPr>
              <a:t>nav</a:t>
            </a:r>
            <a:endParaRPr lang="fr-FR" sz="1400" noProof="0" dirty="0">
              <a:solidFill>
                <a:schemeClr val="bg1">
                  <a:alpha val="80000"/>
                </a:schemeClr>
              </a:solidFill>
            </a:endParaRPr>
          </a:p>
          <a:p>
            <a:pPr marL="0" indent="0">
              <a:lnSpc>
                <a:spcPct val="120000"/>
              </a:lnSpc>
              <a:spcBef>
                <a:spcPts val="0"/>
              </a:spcBef>
              <a:buNone/>
              <a:defRPr sz="1800" i="1">
                <a:solidFill>
                  <a:srgbClr val="6B0F2B"/>
                </a:solidFill>
              </a:defRPr>
            </a:pPr>
            <a:endParaRPr lang="fr-FR" sz="1400" noProof="0" dirty="0">
              <a:solidFill>
                <a:schemeClr val="bg1">
                  <a:alpha val="80000"/>
                </a:schemeClr>
              </a:solidFill>
            </a:endParaRPr>
          </a:p>
          <a:p>
            <a:pPr marL="0" indent="0">
              <a:lnSpc>
                <a:spcPct val="120000"/>
              </a:lnSpc>
              <a:spcBef>
                <a:spcPts val="0"/>
              </a:spcBef>
              <a:buNone/>
              <a:defRPr sz="1800" i="1">
                <a:solidFill>
                  <a:srgbClr val="6B0F2B"/>
                </a:solidFill>
              </a:defRPr>
            </a:pPr>
            <a:r>
              <a:rPr lang="fr-FR" sz="1400" noProof="0" dirty="0">
                <a:solidFill>
                  <a:schemeClr val="bg1">
                    <a:alpha val="80000"/>
                  </a:schemeClr>
                </a:solidFill>
              </a:rPr>
              <a:t>VS</a:t>
            </a:r>
          </a:p>
          <a:p>
            <a:pPr marL="0" indent="0">
              <a:lnSpc>
                <a:spcPct val="120000"/>
              </a:lnSpc>
              <a:spcBef>
                <a:spcPts val="0"/>
              </a:spcBef>
              <a:buNone/>
              <a:defRPr sz="1800" i="1">
                <a:solidFill>
                  <a:srgbClr val="6B0F2B"/>
                </a:solidFill>
              </a:defRPr>
            </a:pPr>
            <a:r>
              <a:rPr lang="fr-FR" sz="1400" noProof="0" dirty="0">
                <a:solidFill>
                  <a:schemeClr val="bg1">
                    <a:alpha val="80000"/>
                  </a:schemeClr>
                </a:solidFill>
              </a:rPr>
              <a:t>Pas </a:t>
            </a:r>
            <a:r>
              <a:rPr lang="fr-FR" sz="1400" noProof="0" dirty="0" err="1">
                <a:solidFill>
                  <a:schemeClr val="bg1">
                    <a:alpha val="80000"/>
                  </a:schemeClr>
                </a:solidFill>
              </a:rPr>
              <a:t>recie</a:t>
            </a:r>
            <a:r>
              <a:rPr lang="fr-FR" sz="1400" noProof="0" dirty="0">
                <a:solidFill>
                  <a:schemeClr val="bg1">
                    <a:alpha val="80000"/>
                  </a:schemeClr>
                </a:solidFill>
              </a:rPr>
              <a:t>, </a:t>
            </a:r>
            <a:r>
              <a:rPr lang="fr-FR" sz="1400" noProof="0" dirty="0" err="1">
                <a:solidFill>
                  <a:schemeClr val="bg1">
                    <a:alpha val="80000"/>
                  </a:schemeClr>
                </a:solidFill>
              </a:rPr>
              <a:t>erreut</a:t>
            </a:r>
            <a:r>
              <a:rPr lang="fr-FR" sz="1400" noProof="0" dirty="0">
                <a:solidFill>
                  <a:schemeClr val="bg1">
                    <a:alpha val="80000"/>
                  </a:schemeClr>
                </a:solidFill>
              </a:rPr>
              <a:t> de </a:t>
            </a:r>
            <a:r>
              <a:rPr lang="fr-FR" sz="1400" noProof="0" dirty="0" err="1">
                <a:solidFill>
                  <a:schemeClr val="bg1">
                    <a:alpha val="80000"/>
                  </a:schemeClr>
                </a:solidFill>
              </a:rPr>
              <a:t>precision</a:t>
            </a:r>
            <a:r>
              <a:rPr lang="fr-FR" sz="1400" noProof="0" dirty="0">
                <a:solidFill>
                  <a:schemeClr val="bg1">
                    <a:alpha val="80000"/>
                  </a:schemeClr>
                </a:solidFill>
              </a:rPr>
              <a:t> et le ratio</a:t>
            </a:r>
          </a:p>
          <a:p>
            <a:pPr marL="0" indent="0">
              <a:lnSpc>
                <a:spcPct val="120000"/>
              </a:lnSpc>
              <a:spcBef>
                <a:spcPts val="0"/>
              </a:spcBef>
              <a:buNone/>
              <a:defRPr sz="1800" i="1">
                <a:solidFill>
                  <a:srgbClr val="6B0F2B"/>
                </a:solidFill>
              </a:defRPr>
            </a:pPr>
            <a:endParaRPr lang="fr-FR" sz="1400" noProof="0" dirty="0">
              <a:solidFill>
                <a:schemeClr val="bg1">
                  <a:alpha val="80000"/>
                </a:schemeClr>
              </a:solidFill>
            </a:endParaRPr>
          </a:p>
          <a:p>
            <a:pPr marL="0" indent="0">
              <a:lnSpc>
                <a:spcPct val="120000"/>
              </a:lnSpc>
              <a:spcBef>
                <a:spcPts val="0"/>
              </a:spcBef>
              <a:buNone/>
              <a:defRPr sz="1800" i="1">
                <a:solidFill>
                  <a:srgbClr val="6B0F2B"/>
                </a:solidFill>
              </a:defRPr>
            </a:pPr>
            <a:r>
              <a:rPr lang="fr-FR" sz="1400" noProof="0" dirty="0" err="1">
                <a:solidFill>
                  <a:schemeClr val="bg1">
                    <a:alpha val="80000"/>
                  </a:schemeClr>
                </a:solidFill>
              </a:rPr>
              <a:t>Alflight</a:t>
            </a:r>
            <a:endParaRPr lang="fr-FR" sz="1400" noProof="0" dirty="0">
              <a:solidFill>
                <a:schemeClr val="bg1">
                  <a:alpha val="80000"/>
                </a:schemeClr>
              </a:solidFill>
            </a:endParaRPr>
          </a:p>
          <a:p>
            <a:pPr marL="0" indent="0">
              <a:lnSpc>
                <a:spcPct val="120000"/>
              </a:lnSpc>
              <a:spcBef>
                <a:spcPts val="0"/>
              </a:spcBef>
              <a:buNone/>
              <a:defRPr sz="1800" i="1">
                <a:solidFill>
                  <a:srgbClr val="6B0F2B"/>
                </a:solidFill>
              </a:defRPr>
            </a:pPr>
            <a:r>
              <a:rPr lang="fr-FR" sz="1400" noProof="0" dirty="0" err="1">
                <a:solidFill>
                  <a:schemeClr val="bg1">
                    <a:alpha val="80000"/>
                  </a:schemeClr>
                </a:solidFill>
              </a:rPr>
              <a:t>Calacule</a:t>
            </a:r>
            <a:r>
              <a:rPr lang="fr-FR" sz="1400" noProof="0" dirty="0">
                <a:solidFill>
                  <a:schemeClr val="bg1">
                    <a:alpha val="80000"/>
                  </a:schemeClr>
                </a:solidFill>
              </a:rPr>
              <a:t> et recalcule automatique</a:t>
            </a:r>
          </a:p>
          <a:p>
            <a:pPr marL="0" indent="0">
              <a:lnSpc>
                <a:spcPct val="120000"/>
              </a:lnSpc>
              <a:spcBef>
                <a:spcPts val="0"/>
              </a:spcBef>
              <a:buNone/>
              <a:defRPr sz="1800" i="1">
                <a:solidFill>
                  <a:srgbClr val="6B0F2B"/>
                </a:solidFill>
              </a:defRPr>
            </a:pPr>
            <a:endParaRPr lang="fr-FR" sz="1400" noProof="0" dirty="0">
              <a:solidFill>
                <a:schemeClr val="bg1">
                  <a:alpha val="80000"/>
                </a:schemeClr>
              </a:solidFill>
            </a:endParaRPr>
          </a:p>
          <a:p>
            <a:pPr marL="0" indent="0">
              <a:lnSpc>
                <a:spcPct val="120000"/>
              </a:lnSpc>
              <a:spcBef>
                <a:spcPts val="0"/>
              </a:spcBef>
              <a:buNone/>
              <a:defRPr sz="1800" i="1">
                <a:solidFill>
                  <a:srgbClr val="6B0F2B"/>
                </a:solidFill>
              </a:defRPr>
            </a:pPr>
            <a:endParaRPr lang="fr-FR" sz="1400" noProof="0" dirty="0">
              <a:solidFill>
                <a:schemeClr val="bg1">
                  <a:alpha val="80000"/>
                </a:schemeClr>
              </a:solidFill>
            </a:endParaRPr>
          </a:p>
        </p:txBody>
      </p:sp>
      <p:pic>
        <p:nvPicPr>
          <p:cNvPr id="5" name="Image 4" descr="Une image contenant texte, diagramme, croquis, Dessin technique&#10;&#10;Le contenu généré par l’IA peut être incorrect.">
            <a:extLst>
              <a:ext uri="{FF2B5EF4-FFF2-40B4-BE49-F238E27FC236}">
                <a16:creationId xmlns:a16="http://schemas.microsoft.com/office/drawing/2014/main" id="{F927AD0C-B5A9-CCC8-1BD6-4AE99A4414B0}"/>
              </a:ext>
            </a:extLst>
          </p:cNvPr>
          <p:cNvPicPr>
            <a:picLocks noChangeAspect="1"/>
          </p:cNvPicPr>
          <p:nvPr/>
        </p:nvPicPr>
        <p:blipFill>
          <a:blip r:embed="rId2">
            <a:extLst>
              <a:ext uri="{28A0092B-C50C-407E-A947-70E740481C1C}">
                <a14:useLocalDpi xmlns:a14="http://schemas.microsoft.com/office/drawing/2010/main" val="0"/>
              </a:ext>
            </a:extLst>
          </a:blip>
          <a:srcRect l="6295"/>
          <a:stretch>
            <a:fillRect/>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spTree>
    <p:extLst>
      <p:ext uri="{BB962C8B-B14F-4D97-AF65-F5344CB8AC3E}">
        <p14:creationId xmlns:p14="http://schemas.microsoft.com/office/powerpoint/2010/main" val="2025953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472E7-4982-C213-7BC1-47C55132BD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EA16B6-E270-F227-F6CA-DE4EFBAF202B}"/>
              </a:ext>
            </a:extLst>
          </p:cNvPr>
          <p:cNvSpPr>
            <a:spLocks noGrp="1"/>
          </p:cNvSpPr>
          <p:nvPr>
            <p:ph type="title"/>
          </p:nvPr>
        </p:nvSpPr>
        <p:spPr>
          <a:xfrm>
            <a:off x="457201" y="412454"/>
            <a:ext cx="2381250" cy="2101850"/>
          </a:xfrm>
        </p:spPr>
        <p:txBody>
          <a:bodyPr vert="horz" lIns="91440" tIns="45720" rIns="91440" bIns="45720" rtlCol="0" anchor="ctr">
            <a:normAutofit/>
          </a:bodyPr>
          <a:lstStyle/>
          <a:p>
            <a:pPr>
              <a:defRPr sz="4000" b="1">
                <a:solidFill>
                  <a:srgbClr val="93163C"/>
                </a:solidFill>
              </a:defRPr>
            </a:pPr>
            <a:r>
              <a:rPr lang="fr-FR" sz="1800" kern="1200" noProof="0" dirty="0">
                <a:solidFill>
                  <a:schemeClr val="tx1"/>
                </a:solidFill>
                <a:latin typeface="+mj-lt"/>
                <a:ea typeface="+mj-ea"/>
                <a:cs typeface="+mj-cs"/>
              </a:rPr>
              <a:t>Étape 4: Performance et distance</a:t>
            </a:r>
          </a:p>
        </p:txBody>
      </p:sp>
      <p:sp>
        <p:nvSpPr>
          <p:cNvPr id="7" name="ZoneTexte 6">
            <a:extLst>
              <a:ext uri="{FF2B5EF4-FFF2-40B4-BE49-F238E27FC236}">
                <a16:creationId xmlns:a16="http://schemas.microsoft.com/office/drawing/2014/main" id="{491A42B5-D9C9-A356-D6E9-BFBE7AAD2676}"/>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indent="-228600">
              <a:lnSpc>
                <a:spcPct val="90000"/>
              </a:lnSpc>
              <a:spcBef>
                <a:spcPts val="0"/>
              </a:spcBef>
              <a:spcAft>
                <a:spcPts val="2000"/>
              </a:spcAft>
              <a:buFont typeface="Arial" panose="020B0604020202020204" pitchFamily="34" charset="0"/>
              <a:buChar char="•"/>
              <a:defRPr sz="1800" i="1">
                <a:solidFill>
                  <a:srgbClr val="6B0F2B"/>
                </a:solidFill>
              </a:defRPr>
            </a:pPr>
            <a:r>
              <a:rPr lang="fr-FR" sz="800" i="1" noProof="0" dirty="0"/>
              <a:t>Masse et centrage -10-15 minutes (avec erreurs fréquentes...)</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err="1"/>
              <a:t>Altide</a:t>
            </a:r>
            <a:r>
              <a:rPr lang="fr-FR" sz="800" i="1" noProof="0" dirty="0"/>
              <a:t> de l’</a:t>
            </a:r>
            <a:r>
              <a:rPr lang="fr-FR" sz="800" i="1" noProof="0" dirty="0" err="1"/>
              <a:t>aerodrome</a:t>
            </a:r>
            <a:r>
              <a:rPr lang="fr-FR" sz="800" i="1" noProof="0" dirty="0"/>
              <a:t> (</a:t>
            </a:r>
            <a:r>
              <a:rPr lang="fr-FR" sz="800" i="1" noProof="0" dirty="0" err="1"/>
              <a:t>Etpa</a:t>
            </a:r>
            <a:r>
              <a:rPr lang="fr-FR" sz="800" i="1" noProof="0" dirty="0"/>
              <a:t> 1)</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err="1"/>
              <a:t>Tempertaure</a:t>
            </a:r>
            <a:r>
              <a:rPr lang="fr-FR" sz="800" i="1" noProof="0" dirty="0"/>
              <a:t> + vent a </a:t>
            </a:r>
            <a:r>
              <a:rPr lang="fr-FR" sz="800" i="1" noProof="0" dirty="0" err="1"/>
              <a:t>niva</a:t>
            </a:r>
            <a:r>
              <a:rPr lang="fr-FR" sz="800" i="1" noProof="0" dirty="0"/>
              <a:t> </a:t>
            </a:r>
            <a:r>
              <a:rPr lang="fr-FR" sz="800" i="1" noProof="0" dirty="0" err="1"/>
              <a:t>aerodrome</a:t>
            </a:r>
            <a:r>
              <a:rPr lang="fr-FR" sz="800" i="1" noProof="0" dirty="0"/>
              <a:t> + </a:t>
            </a:r>
            <a:r>
              <a:rPr lang="fr-FR" sz="800" i="1" noProof="0" dirty="0" err="1"/>
              <a:t>etape</a:t>
            </a:r>
            <a:r>
              <a:rPr lang="fr-FR" sz="800" i="1" noProof="0" dirty="0"/>
              <a:t> de la piste </a:t>
            </a:r>
            <a:r>
              <a:rPr lang="fr-FR" sz="800" i="1" noProof="0" dirty="0" err="1"/>
              <a:t>Metar</a:t>
            </a:r>
            <a:r>
              <a:rPr lang="fr-FR" sz="800" i="1" noProof="0" dirty="0"/>
              <a:t> (</a:t>
            </a:r>
            <a:r>
              <a:rPr lang="fr-FR" sz="800" i="1" noProof="0" dirty="0" err="1"/>
              <a:t>etape</a:t>
            </a:r>
            <a:r>
              <a:rPr lang="fr-FR" sz="800" i="1" noProof="0" dirty="0"/>
              <a:t> 2)</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Masse de l’</a:t>
            </a:r>
            <a:r>
              <a:rPr lang="fr-FR" sz="800" i="1" noProof="0" dirty="0" err="1"/>
              <a:t>aviton</a:t>
            </a:r>
            <a:r>
              <a:rPr lang="fr-FR" sz="800" i="1" noProof="0" dirty="0"/>
              <a:t> (</a:t>
            </a:r>
            <a:r>
              <a:rPr lang="fr-FR" sz="800" i="1" noProof="0" dirty="0" err="1"/>
              <a:t>etape</a:t>
            </a:r>
            <a:r>
              <a:rPr lang="fr-FR" sz="800" i="1" noProof="0" dirty="0"/>
              <a:t> 3)</a:t>
            </a:r>
          </a:p>
          <a:p>
            <a:pPr indent="-228600">
              <a:lnSpc>
                <a:spcPct val="90000"/>
              </a:lnSpc>
              <a:spcBef>
                <a:spcPts val="0"/>
              </a:spcBef>
              <a:buFont typeface="Arial" panose="020B0604020202020204" pitchFamily="34" charset="0"/>
              <a:buChar char="•"/>
              <a:defRPr sz="1800" i="1">
                <a:solidFill>
                  <a:srgbClr val="6B0F2B"/>
                </a:solidFill>
              </a:defRPr>
            </a:pPr>
            <a:endParaRPr lang="fr-FR" sz="800" i="1" noProof="0" dirty="0"/>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ABAQUE ou Les Tableau</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err="1"/>
              <a:t>Probleme</a:t>
            </a:r>
            <a:r>
              <a:rPr lang="fr-FR" sz="800" i="1" noProof="0" dirty="0"/>
              <a:t> tout les MANEXE Ne se ressemble pas parfois chez un même constructeur (EXEMPLE GUVV et HSTR) distance de décollage</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4 tableaux a analyser: </a:t>
            </a:r>
            <a:r>
              <a:rPr lang="fr-FR" sz="800" i="1" noProof="0" dirty="0" err="1"/>
              <a:t>take</a:t>
            </a:r>
            <a:r>
              <a:rPr lang="fr-FR" sz="800" i="1" noProof="0" dirty="0"/>
              <a:t> off distance, </a:t>
            </a:r>
            <a:r>
              <a:rPr lang="fr-FR" sz="800" i="1" noProof="0" dirty="0" err="1"/>
              <a:t>take</a:t>
            </a:r>
            <a:r>
              <a:rPr lang="fr-FR" sz="800" i="1" noProof="0" dirty="0"/>
              <a:t> off </a:t>
            </a:r>
            <a:r>
              <a:rPr lang="fr-FR" sz="800" i="1" noProof="0" dirty="0" err="1"/>
              <a:t>diance</a:t>
            </a:r>
            <a:r>
              <a:rPr lang="fr-FR" sz="800" i="1" noProof="0" dirty="0"/>
              <a:t> + 50ft, landing </a:t>
            </a:r>
            <a:r>
              <a:rPr lang="fr-FR" sz="800" i="1" noProof="0" dirty="0" err="1"/>
              <a:t>disanta</a:t>
            </a:r>
            <a:r>
              <a:rPr lang="fr-FR" sz="800" i="1" noProof="0" dirty="0"/>
              <a:t>, </a:t>
            </a:r>
            <a:r>
              <a:rPr lang="fr-FR" sz="800" i="1" noProof="0" dirty="0" err="1"/>
              <a:t>abnormal</a:t>
            </a:r>
            <a:r>
              <a:rPr lang="fr-FR" sz="800" i="1" noProof="0" dirty="0"/>
              <a:t> landing distance</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Exemple </a:t>
            </a:r>
            <a:r>
              <a:rPr lang="fr-FR" sz="800" i="1" noProof="0" dirty="0" err="1"/>
              <a:t>Sstrasbourg</a:t>
            </a:r>
            <a:r>
              <a:rPr lang="fr-FR" sz="800" i="1" noProof="0" dirty="0"/>
              <a:t>: </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Mass 1110, vent face 5kt, alt 505ft, </a:t>
            </a:r>
            <a:r>
              <a:rPr lang="fr-FR" sz="800" i="1" noProof="0" dirty="0" err="1"/>
              <a:t>temperation</a:t>
            </a:r>
            <a:r>
              <a:rPr lang="fr-FR" sz="800" i="1" noProof="0" dirty="0"/>
              <a:t> 10°C</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Apres comparer avec les distance </a:t>
            </a:r>
            <a:r>
              <a:rPr lang="fr-FR" sz="800" i="1" noProof="0" dirty="0" err="1"/>
              <a:t>depcaler</a:t>
            </a:r>
            <a:r>
              <a:rPr lang="fr-FR" sz="800" i="1" noProof="0" dirty="0"/>
              <a:t> des </a:t>
            </a:r>
            <a:r>
              <a:rPr lang="fr-FR" sz="800" i="1" noProof="0" dirty="0" err="1"/>
              <a:t>aerodrome</a:t>
            </a:r>
            <a:r>
              <a:rPr lang="fr-FR" sz="800" i="1" noProof="0" dirty="0"/>
              <a:t> choisis</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Pas compatible ? Retour a l’</a:t>
            </a:r>
            <a:r>
              <a:rPr lang="fr-FR" sz="800" i="1" noProof="0" dirty="0" err="1"/>
              <a:t>etape</a:t>
            </a:r>
            <a:r>
              <a:rPr lang="fr-FR" sz="800" i="1" noProof="0" dirty="0"/>
              <a:t> 1</a:t>
            </a:r>
          </a:p>
        </p:txBody>
      </p:sp>
      <p:pic>
        <p:nvPicPr>
          <p:cNvPr id="5" name="Image 4" descr="Une image contenant diagramme, texte, ligne&#10;&#10;Le contenu généré par l’IA peut être incorrect.">
            <a:extLst>
              <a:ext uri="{FF2B5EF4-FFF2-40B4-BE49-F238E27FC236}">
                <a16:creationId xmlns:a16="http://schemas.microsoft.com/office/drawing/2014/main" id="{ABFA5BF2-111C-9130-BDBB-955A4452DE4B}"/>
              </a:ext>
            </a:extLst>
          </p:cNvPr>
          <p:cNvPicPr>
            <a:picLocks noChangeAspect="1"/>
          </p:cNvPicPr>
          <p:nvPr/>
        </p:nvPicPr>
        <p:blipFill>
          <a:blip r:embed="rId2">
            <a:extLst>
              <a:ext uri="{28A0092B-C50C-407E-A947-70E740481C1C}">
                <a14:useLocalDpi xmlns:a14="http://schemas.microsoft.com/office/drawing/2010/main" val="0"/>
              </a:ext>
            </a:extLst>
          </a:blip>
          <a:srcRect b="3326"/>
          <a:stretch>
            <a:fillRect/>
          </a:stretch>
        </p:blipFill>
        <p:spPr>
          <a:xfrm>
            <a:off x="20" y="2959630"/>
            <a:ext cx="6400781" cy="3898370"/>
          </a:xfrm>
          <a:prstGeom prst="rect">
            <a:avLst/>
          </a:prstGeom>
        </p:spPr>
      </p:pic>
      <p:pic>
        <p:nvPicPr>
          <p:cNvPr id="9" name="Image 8" descr="Une image contenant texte, noir et blanc, nombre, document&#10;&#10;Le contenu généré par l’IA peut être incorrect.">
            <a:extLst>
              <a:ext uri="{FF2B5EF4-FFF2-40B4-BE49-F238E27FC236}">
                <a16:creationId xmlns:a16="http://schemas.microsoft.com/office/drawing/2014/main" id="{C20A7024-60AE-439B-1FF8-712B20B29C72}"/>
              </a:ext>
            </a:extLst>
          </p:cNvPr>
          <p:cNvPicPr>
            <a:picLocks noChangeAspect="1"/>
          </p:cNvPicPr>
          <p:nvPr/>
        </p:nvPicPr>
        <p:blipFill>
          <a:blip r:embed="rId3">
            <a:extLst>
              <a:ext uri="{28A0092B-C50C-407E-A947-70E740481C1C}">
                <a14:useLocalDpi xmlns:a14="http://schemas.microsoft.com/office/drawing/2010/main" val="0"/>
              </a:ext>
            </a:extLst>
          </a:blip>
          <a:srcRect l="2839" r="1083"/>
          <a:stretch>
            <a:fillRect/>
          </a:stretch>
        </p:blipFill>
        <p:spPr>
          <a:xfrm>
            <a:off x="6591299" y="1"/>
            <a:ext cx="5600701" cy="6857999"/>
          </a:xfrm>
          <a:prstGeom prst="rect">
            <a:avLst/>
          </a:prstGeom>
        </p:spPr>
      </p:pic>
      <p:sp>
        <p:nvSpPr>
          <p:cNvPr id="12" name="Rectangle 11">
            <a:extLst>
              <a:ext uri="{FF2B5EF4-FFF2-40B4-BE49-F238E27FC236}">
                <a16:creationId xmlns:a16="http://schemas.microsoft.com/office/drawing/2014/main" id="{98F9F774-F324-8164-BF6B-1C72D42A5140}"/>
              </a:ext>
            </a:extLst>
          </p:cNvPr>
          <p:cNvSpPr/>
          <p:nvPr/>
        </p:nvSpPr>
        <p:spPr>
          <a:xfrm>
            <a:off x="6591299" y="1653540"/>
            <a:ext cx="5600701" cy="9220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3" name="Rectangle 12">
            <a:extLst>
              <a:ext uri="{FF2B5EF4-FFF2-40B4-BE49-F238E27FC236}">
                <a16:creationId xmlns:a16="http://schemas.microsoft.com/office/drawing/2014/main" id="{F816C6C8-7169-A080-BFEE-97B90D7270C5}"/>
              </a:ext>
            </a:extLst>
          </p:cNvPr>
          <p:cNvSpPr/>
          <p:nvPr/>
        </p:nvSpPr>
        <p:spPr>
          <a:xfrm>
            <a:off x="8526780" y="1348740"/>
            <a:ext cx="601980" cy="12268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4" name="Rectangle 13">
            <a:extLst>
              <a:ext uri="{FF2B5EF4-FFF2-40B4-BE49-F238E27FC236}">
                <a16:creationId xmlns:a16="http://schemas.microsoft.com/office/drawing/2014/main" id="{7C3A4E64-12F7-18F2-6522-ED712A536AFB}"/>
              </a:ext>
            </a:extLst>
          </p:cNvPr>
          <p:cNvSpPr/>
          <p:nvPr/>
        </p:nvSpPr>
        <p:spPr>
          <a:xfrm>
            <a:off x="1348740" y="5372100"/>
            <a:ext cx="1874520" cy="11658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30805CA9-B81E-CBF9-88F9-29A594A6654E}"/>
              </a:ext>
            </a:extLst>
          </p:cNvPr>
          <p:cNvSpPr/>
          <p:nvPr/>
        </p:nvSpPr>
        <p:spPr>
          <a:xfrm>
            <a:off x="3393281" y="5495924"/>
            <a:ext cx="864394" cy="10420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0" name="Rectangle 19">
            <a:extLst>
              <a:ext uri="{FF2B5EF4-FFF2-40B4-BE49-F238E27FC236}">
                <a16:creationId xmlns:a16="http://schemas.microsoft.com/office/drawing/2014/main" id="{CB0C69CE-2145-164F-71F7-224EE911A290}"/>
              </a:ext>
            </a:extLst>
          </p:cNvPr>
          <p:cNvSpPr/>
          <p:nvPr/>
        </p:nvSpPr>
        <p:spPr>
          <a:xfrm>
            <a:off x="4519613" y="5657850"/>
            <a:ext cx="942975" cy="940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Tree>
    <p:extLst>
      <p:ext uri="{BB962C8B-B14F-4D97-AF65-F5344CB8AC3E}">
        <p14:creationId xmlns:p14="http://schemas.microsoft.com/office/powerpoint/2010/main" val="1194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C49BB-CFF4-E8C2-7234-D3C011973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4E31C6-8331-389F-004B-760032DAEA74}"/>
              </a:ext>
            </a:extLst>
          </p:cNvPr>
          <p:cNvSpPr>
            <a:spLocks noGrp="1"/>
          </p:cNvSpPr>
          <p:nvPr>
            <p:ph type="title"/>
          </p:nvPr>
        </p:nvSpPr>
        <p:spPr>
          <a:xfrm>
            <a:off x="457201" y="412454"/>
            <a:ext cx="2381250" cy="2101850"/>
          </a:xfrm>
        </p:spPr>
        <p:txBody>
          <a:bodyPr vert="horz" lIns="91440" tIns="45720" rIns="91440" bIns="45720" rtlCol="0" anchor="ctr">
            <a:normAutofit/>
          </a:bodyPr>
          <a:lstStyle/>
          <a:p>
            <a:pPr>
              <a:defRPr sz="4000" b="1">
                <a:solidFill>
                  <a:srgbClr val="93163C"/>
                </a:solidFill>
              </a:defRPr>
            </a:pPr>
            <a:r>
              <a:rPr lang="fr-FR" sz="1800" kern="1200" noProof="0" dirty="0">
                <a:solidFill>
                  <a:schemeClr val="tx1"/>
                </a:solidFill>
                <a:latin typeface="+mj-lt"/>
                <a:ea typeface="+mj-ea"/>
                <a:cs typeface="+mj-cs"/>
              </a:rPr>
              <a:t>Étape 4: Performance et distance</a:t>
            </a:r>
          </a:p>
        </p:txBody>
      </p:sp>
      <p:sp>
        <p:nvSpPr>
          <p:cNvPr id="7" name="ZoneTexte 6">
            <a:extLst>
              <a:ext uri="{FF2B5EF4-FFF2-40B4-BE49-F238E27FC236}">
                <a16:creationId xmlns:a16="http://schemas.microsoft.com/office/drawing/2014/main" id="{A04C7EE3-FFF1-940B-0FD9-6947D97BAB56}"/>
              </a:ext>
            </a:extLst>
          </p:cNvPr>
          <p:cNvSpPr txBox="1"/>
          <p:nvPr/>
        </p:nvSpPr>
        <p:spPr>
          <a:xfrm>
            <a:off x="3157538" y="412454"/>
            <a:ext cx="3243262" cy="2101850"/>
          </a:xfrm>
          <a:prstGeom prst="rect">
            <a:avLst/>
          </a:prstGeom>
        </p:spPr>
        <p:txBody>
          <a:bodyPr vert="horz" lIns="91440" tIns="45720" rIns="91440" bIns="45720" rtlCol="0" anchor="ctr">
            <a:normAutofit/>
          </a:bodyPr>
          <a:lstStyle/>
          <a:p>
            <a:pPr indent="-228600">
              <a:lnSpc>
                <a:spcPct val="90000"/>
              </a:lnSpc>
              <a:spcBef>
                <a:spcPts val="0"/>
              </a:spcBef>
              <a:spcAft>
                <a:spcPts val="2000"/>
              </a:spcAft>
              <a:buFont typeface="Arial" panose="020B0604020202020204" pitchFamily="34" charset="0"/>
              <a:buChar char="•"/>
              <a:defRPr sz="1800" i="1">
                <a:solidFill>
                  <a:srgbClr val="6B0F2B"/>
                </a:solidFill>
              </a:defRPr>
            </a:pPr>
            <a:r>
              <a:rPr lang="fr-FR" sz="800" i="1" noProof="0" dirty="0"/>
              <a:t>Masse et centrage -10-15 minutes (avec erreurs fréquentes...)</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err="1"/>
              <a:t>Altide</a:t>
            </a:r>
            <a:r>
              <a:rPr lang="fr-FR" sz="800" i="1" noProof="0" dirty="0"/>
              <a:t> de l’</a:t>
            </a:r>
            <a:r>
              <a:rPr lang="fr-FR" sz="800" i="1" noProof="0" dirty="0" err="1"/>
              <a:t>aerodrome</a:t>
            </a:r>
            <a:r>
              <a:rPr lang="fr-FR" sz="800" i="1" noProof="0" dirty="0"/>
              <a:t> (</a:t>
            </a:r>
            <a:r>
              <a:rPr lang="fr-FR" sz="800" i="1" noProof="0" dirty="0" err="1"/>
              <a:t>Etpa</a:t>
            </a:r>
            <a:r>
              <a:rPr lang="fr-FR" sz="800" i="1" noProof="0" dirty="0"/>
              <a:t> 1)</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err="1"/>
              <a:t>Tempertaure</a:t>
            </a:r>
            <a:r>
              <a:rPr lang="fr-FR" sz="800" i="1" noProof="0" dirty="0"/>
              <a:t> + vent a </a:t>
            </a:r>
            <a:r>
              <a:rPr lang="fr-FR" sz="800" i="1" noProof="0" dirty="0" err="1"/>
              <a:t>niva</a:t>
            </a:r>
            <a:r>
              <a:rPr lang="fr-FR" sz="800" i="1" noProof="0" dirty="0"/>
              <a:t> </a:t>
            </a:r>
            <a:r>
              <a:rPr lang="fr-FR" sz="800" i="1" noProof="0" dirty="0" err="1"/>
              <a:t>aerodrome</a:t>
            </a:r>
            <a:r>
              <a:rPr lang="fr-FR" sz="800" i="1" noProof="0" dirty="0"/>
              <a:t> + </a:t>
            </a:r>
            <a:r>
              <a:rPr lang="fr-FR" sz="800" i="1" noProof="0" dirty="0" err="1"/>
              <a:t>etape</a:t>
            </a:r>
            <a:r>
              <a:rPr lang="fr-FR" sz="800" i="1" noProof="0" dirty="0"/>
              <a:t> de la piste </a:t>
            </a:r>
            <a:r>
              <a:rPr lang="fr-FR" sz="800" i="1" noProof="0" dirty="0" err="1"/>
              <a:t>Metar</a:t>
            </a:r>
            <a:r>
              <a:rPr lang="fr-FR" sz="800" i="1" noProof="0" dirty="0"/>
              <a:t> (</a:t>
            </a:r>
            <a:r>
              <a:rPr lang="fr-FR" sz="800" i="1" noProof="0" dirty="0" err="1"/>
              <a:t>etape</a:t>
            </a:r>
            <a:r>
              <a:rPr lang="fr-FR" sz="800" i="1" noProof="0" dirty="0"/>
              <a:t> 2)</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Masse de l’</a:t>
            </a:r>
            <a:r>
              <a:rPr lang="fr-FR" sz="800" i="1" noProof="0" dirty="0" err="1"/>
              <a:t>aviton</a:t>
            </a:r>
            <a:r>
              <a:rPr lang="fr-FR" sz="800" i="1" noProof="0" dirty="0"/>
              <a:t> (</a:t>
            </a:r>
            <a:r>
              <a:rPr lang="fr-FR" sz="800" i="1" noProof="0" dirty="0" err="1"/>
              <a:t>etape</a:t>
            </a:r>
            <a:r>
              <a:rPr lang="fr-FR" sz="800" i="1" noProof="0" dirty="0"/>
              <a:t> 3)</a:t>
            </a:r>
          </a:p>
          <a:p>
            <a:pPr indent="-228600">
              <a:lnSpc>
                <a:spcPct val="90000"/>
              </a:lnSpc>
              <a:spcBef>
                <a:spcPts val="0"/>
              </a:spcBef>
              <a:buFont typeface="Arial" panose="020B0604020202020204" pitchFamily="34" charset="0"/>
              <a:buChar char="•"/>
              <a:defRPr sz="1800" i="1">
                <a:solidFill>
                  <a:srgbClr val="6B0F2B"/>
                </a:solidFill>
              </a:defRPr>
            </a:pPr>
            <a:endParaRPr lang="fr-FR" sz="800" i="1" noProof="0" dirty="0"/>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ABAQUE ou Les Tableau</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err="1"/>
              <a:t>Probleme</a:t>
            </a:r>
            <a:r>
              <a:rPr lang="fr-FR" sz="800" i="1" noProof="0" dirty="0"/>
              <a:t> tout les MANEXE Ne se ressemble pas parfois chez un même constructeur (EXEMPLE GUVV et HSTR) distance de décollage</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4 tableaux a analyser: </a:t>
            </a:r>
            <a:r>
              <a:rPr lang="fr-FR" sz="800" i="1" noProof="0" dirty="0" err="1"/>
              <a:t>take</a:t>
            </a:r>
            <a:r>
              <a:rPr lang="fr-FR" sz="800" i="1" noProof="0" dirty="0"/>
              <a:t> off distance, </a:t>
            </a:r>
            <a:r>
              <a:rPr lang="fr-FR" sz="800" i="1" noProof="0" dirty="0" err="1"/>
              <a:t>take</a:t>
            </a:r>
            <a:r>
              <a:rPr lang="fr-FR" sz="800" i="1" noProof="0" dirty="0"/>
              <a:t> off </a:t>
            </a:r>
            <a:r>
              <a:rPr lang="fr-FR" sz="800" i="1" noProof="0" dirty="0" err="1"/>
              <a:t>diance</a:t>
            </a:r>
            <a:r>
              <a:rPr lang="fr-FR" sz="800" i="1" noProof="0" dirty="0"/>
              <a:t> + 50ft, landing </a:t>
            </a:r>
            <a:r>
              <a:rPr lang="fr-FR" sz="800" i="1" noProof="0" dirty="0" err="1"/>
              <a:t>disanta</a:t>
            </a:r>
            <a:r>
              <a:rPr lang="fr-FR" sz="800" i="1" noProof="0" dirty="0"/>
              <a:t>, </a:t>
            </a:r>
            <a:r>
              <a:rPr lang="fr-FR" sz="800" i="1" noProof="0" dirty="0" err="1"/>
              <a:t>abnormal</a:t>
            </a:r>
            <a:r>
              <a:rPr lang="fr-FR" sz="800" i="1" noProof="0" dirty="0"/>
              <a:t> landing distance</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Exemple </a:t>
            </a:r>
            <a:r>
              <a:rPr lang="fr-FR" sz="800" i="1" noProof="0" dirty="0" err="1"/>
              <a:t>Sstrasbourg</a:t>
            </a:r>
            <a:r>
              <a:rPr lang="fr-FR" sz="800" i="1" noProof="0" dirty="0"/>
              <a:t>: </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Mass 1110, vent face 5kt, alt 505ft, </a:t>
            </a:r>
            <a:r>
              <a:rPr lang="fr-FR" sz="800" i="1" noProof="0" dirty="0" err="1"/>
              <a:t>temperation</a:t>
            </a:r>
            <a:r>
              <a:rPr lang="fr-FR" sz="800" i="1" noProof="0" dirty="0"/>
              <a:t> 10°C</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Apres comparer avec les distance </a:t>
            </a:r>
            <a:r>
              <a:rPr lang="fr-FR" sz="800" i="1" noProof="0" dirty="0" err="1"/>
              <a:t>depcaler</a:t>
            </a:r>
            <a:r>
              <a:rPr lang="fr-FR" sz="800" i="1" noProof="0" dirty="0"/>
              <a:t> des </a:t>
            </a:r>
            <a:r>
              <a:rPr lang="fr-FR" sz="800" i="1" noProof="0" dirty="0" err="1"/>
              <a:t>aerodrome</a:t>
            </a:r>
            <a:r>
              <a:rPr lang="fr-FR" sz="800" i="1" noProof="0" dirty="0"/>
              <a:t> choisis</a:t>
            </a:r>
          </a:p>
          <a:p>
            <a:pPr indent="-228600">
              <a:lnSpc>
                <a:spcPct val="90000"/>
              </a:lnSpc>
              <a:spcBef>
                <a:spcPts val="0"/>
              </a:spcBef>
              <a:buFont typeface="Arial" panose="020B0604020202020204" pitchFamily="34" charset="0"/>
              <a:buChar char="•"/>
              <a:defRPr sz="1800" i="1">
                <a:solidFill>
                  <a:srgbClr val="6B0F2B"/>
                </a:solidFill>
              </a:defRPr>
            </a:pPr>
            <a:r>
              <a:rPr lang="fr-FR" sz="800" i="1" noProof="0" dirty="0"/>
              <a:t>Pas compatible ? Retour a l’</a:t>
            </a:r>
            <a:r>
              <a:rPr lang="fr-FR" sz="800" i="1" noProof="0" dirty="0" err="1"/>
              <a:t>etape</a:t>
            </a:r>
            <a:r>
              <a:rPr lang="fr-FR" sz="800" i="1" noProof="0" dirty="0"/>
              <a:t> 1</a:t>
            </a:r>
          </a:p>
        </p:txBody>
      </p:sp>
      <p:pic>
        <p:nvPicPr>
          <p:cNvPr id="5" name="Image 4" descr="Une image contenant diagramme, texte, ligne&#10;&#10;Le contenu généré par l’IA peut être incorrect.">
            <a:extLst>
              <a:ext uri="{FF2B5EF4-FFF2-40B4-BE49-F238E27FC236}">
                <a16:creationId xmlns:a16="http://schemas.microsoft.com/office/drawing/2014/main" id="{8EBDCF15-2976-196B-7B46-40AC8C9876DF}"/>
              </a:ext>
            </a:extLst>
          </p:cNvPr>
          <p:cNvPicPr>
            <a:picLocks noChangeAspect="1"/>
          </p:cNvPicPr>
          <p:nvPr/>
        </p:nvPicPr>
        <p:blipFill>
          <a:blip r:embed="rId2">
            <a:extLst>
              <a:ext uri="{28A0092B-C50C-407E-A947-70E740481C1C}">
                <a14:useLocalDpi xmlns:a14="http://schemas.microsoft.com/office/drawing/2010/main" val="0"/>
              </a:ext>
            </a:extLst>
          </a:blip>
          <a:srcRect b="3326"/>
          <a:stretch>
            <a:fillRect/>
          </a:stretch>
        </p:blipFill>
        <p:spPr>
          <a:xfrm>
            <a:off x="20" y="2959630"/>
            <a:ext cx="6400781" cy="3898370"/>
          </a:xfrm>
          <a:prstGeom prst="rect">
            <a:avLst/>
          </a:prstGeom>
        </p:spPr>
      </p:pic>
      <p:pic>
        <p:nvPicPr>
          <p:cNvPr id="9" name="Image 8" descr="Une image contenant texte, noir et blanc, nombre, document&#10;&#10;Le contenu généré par l’IA peut être incorrect.">
            <a:extLst>
              <a:ext uri="{FF2B5EF4-FFF2-40B4-BE49-F238E27FC236}">
                <a16:creationId xmlns:a16="http://schemas.microsoft.com/office/drawing/2014/main" id="{D5BE6CA2-F96F-7865-1005-6999AF7C12F4}"/>
              </a:ext>
            </a:extLst>
          </p:cNvPr>
          <p:cNvPicPr>
            <a:picLocks noChangeAspect="1"/>
          </p:cNvPicPr>
          <p:nvPr/>
        </p:nvPicPr>
        <p:blipFill>
          <a:blip r:embed="rId3">
            <a:extLst>
              <a:ext uri="{28A0092B-C50C-407E-A947-70E740481C1C}">
                <a14:useLocalDpi xmlns:a14="http://schemas.microsoft.com/office/drawing/2010/main" val="0"/>
              </a:ext>
            </a:extLst>
          </a:blip>
          <a:srcRect l="2839" r="1083"/>
          <a:stretch>
            <a:fillRect/>
          </a:stretch>
        </p:blipFill>
        <p:spPr>
          <a:xfrm>
            <a:off x="6591299" y="1"/>
            <a:ext cx="5600701" cy="6857999"/>
          </a:xfrm>
          <a:prstGeom prst="rect">
            <a:avLst/>
          </a:prstGeom>
        </p:spPr>
      </p:pic>
      <p:sp>
        <p:nvSpPr>
          <p:cNvPr id="12" name="Rectangle 11">
            <a:extLst>
              <a:ext uri="{FF2B5EF4-FFF2-40B4-BE49-F238E27FC236}">
                <a16:creationId xmlns:a16="http://schemas.microsoft.com/office/drawing/2014/main" id="{77B05DB3-8CE6-F369-6BF7-9680B62FE27D}"/>
              </a:ext>
            </a:extLst>
          </p:cNvPr>
          <p:cNvSpPr/>
          <p:nvPr/>
        </p:nvSpPr>
        <p:spPr>
          <a:xfrm>
            <a:off x="6591299" y="1653540"/>
            <a:ext cx="5600701" cy="9220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3" name="Rectangle 12">
            <a:extLst>
              <a:ext uri="{FF2B5EF4-FFF2-40B4-BE49-F238E27FC236}">
                <a16:creationId xmlns:a16="http://schemas.microsoft.com/office/drawing/2014/main" id="{36705D13-ADEA-D702-24FB-33D588574498}"/>
              </a:ext>
            </a:extLst>
          </p:cNvPr>
          <p:cNvSpPr/>
          <p:nvPr/>
        </p:nvSpPr>
        <p:spPr>
          <a:xfrm>
            <a:off x="8526780" y="1348740"/>
            <a:ext cx="601980" cy="12268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4" name="Rectangle 13">
            <a:extLst>
              <a:ext uri="{FF2B5EF4-FFF2-40B4-BE49-F238E27FC236}">
                <a16:creationId xmlns:a16="http://schemas.microsoft.com/office/drawing/2014/main" id="{39CE24F1-9AB6-0C5A-14A8-116E1BAC89E6}"/>
              </a:ext>
            </a:extLst>
          </p:cNvPr>
          <p:cNvSpPr/>
          <p:nvPr/>
        </p:nvSpPr>
        <p:spPr>
          <a:xfrm>
            <a:off x="1348740" y="5372100"/>
            <a:ext cx="1874520" cy="11658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6" name="Rectangle 15">
            <a:extLst>
              <a:ext uri="{FF2B5EF4-FFF2-40B4-BE49-F238E27FC236}">
                <a16:creationId xmlns:a16="http://schemas.microsoft.com/office/drawing/2014/main" id="{0EE8DCC3-3546-EDD7-7278-91B406A62494}"/>
              </a:ext>
            </a:extLst>
          </p:cNvPr>
          <p:cNvSpPr/>
          <p:nvPr/>
        </p:nvSpPr>
        <p:spPr>
          <a:xfrm>
            <a:off x="3393281" y="5495924"/>
            <a:ext cx="864394" cy="10420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0" name="Rectangle 19">
            <a:extLst>
              <a:ext uri="{FF2B5EF4-FFF2-40B4-BE49-F238E27FC236}">
                <a16:creationId xmlns:a16="http://schemas.microsoft.com/office/drawing/2014/main" id="{B6CC7152-9E00-5C58-7D0C-D117F7BF1493}"/>
              </a:ext>
            </a:extLst>
          </p:cNvPr>
          <p:cNvSpPr/>
          <p:nvPr/>
        </p:nvSpPr>
        <p:spPr>
          <a:xfrm>
            <a:off x="4519613" y="5657850"/>
            <a:ext cx="942975" cy="940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 name="ZoneTexte 3">
            <a:extLst>
              <a:ext uri="{FF2B5EF4-FFF2-40B4-BE49-F238E27FC236}">
                <a16:creationId xmlns:a16="http://schemas.microsoft.com/office/drawing/2014/main" id="{68F3072C-25FE-E54F-4303-9FDC221A7282}"/>
              </a:ext>
            </a:extLst>
          </p:cNvPr>
          <p:cNvSpPr txBox="1"/>
          <p:nvPr/>
        </p:nvSpPr>
        <p:spPr>
          <a:xfrm>
            <a:off x="1110651" y="1008327"/>
            <a:ext cx="6103188" cy="1951303"/>
          </a:xfrm>
          <a:prstGeom prst="rect">
            <a:avLst/>
          </a:prstGeom>
          <a:noFill/>
        </p:spPr>
        <p:txBody>
          <a:bodyPr wrap="square">
            <a:spAutoFit/>
          </a:bodyPr>
          <a:lstStyle/>
          <a:p>
            <a:pPr marL="114300" indent="-342900">
              <a:lnSpc>
                <a:spcPct val="90000"/>
              </a:lnSpc>
              <a:spcAft>
                <a:spcPts val="600"/>
              </a:spcAft>
              <a:buFont typeface="+mj-lt"/>
              <a:buAutoNum type="arabicPeriod"/>
            </a:pPr>
            <a:r>
              <a:rPr lang="fr-FR" sz="1600" dirty="0">
                <a:latin typeface="Montserrat Light" pitchFamily="2" charset="0"/>
              </a:rPr>
              <a:t>L</a:t>
            </a:r>
            <a:r>
              <a:rPr lang="fr-FR" sz="1600" noProof="0" dirty="0">
                <a:latin typeface="Montserrat Light" pitchFamily="2" charset="0"/>
              </a:rPr>
              <a:t>es déroutement potentiel parmi les aérodromes disponibles</a:t>
            </a:r>
          </a:p>
          <a:p>
            <a:pPr lvl="1" indent="-228600">
              <a:lnSpc>
                <a:spcPct val="90000"/>
              </a:lnSpc>
              <a:spcAft>
                <a:spcPts val="600"/>
              </a:spcAft>
              <a:buFont typeface="Arial" panose="020B0604020202020204" pitchFamily="34" charset="0"/>
              <a:buChar char="•"/>
            </a:pPr>
            <a:r>
              <a:rPr lang="fr-FR" sz="1600" noProof="0" dirty="0">
                <a:latin typeface="Montserrat Light" pitchFamily="2" charset="0"/>
              </a:rPr>
              <a:t>Hasardeux à cause du rayon d’action </a:t>
            </a:r>
          </a:p>
          <a:p>
            <a:pPr lvl="1" indent="-228600">
              <a:lnSpc>
                <a:spcPct val="90000"/>
              </a:lnSpc>
              <a:spcAft>
                <a:spcPts val="600"/>
              </a:spcAft>
              <a:buFont typeface="Arial" panose="020B0604020202020204" pitchFamily="34" charset="0"/>
              <a:buChar char="•"/>
            </a:pPr>
            <a:r>
              <a:rPr lang="fr-FR" sz="1600" noProof="0" dirty="0">
                <a:latin typeface="Montserrat Light" pitchFamily="2" charset="0"/>
              </a:rPr>
              <a:t>Vérifier les cartes VAC de tout les candidats potentiels</a:t>
            </a:r>
          </a:p>
          <a:p>
            <a:pPr lvl="2" indent="-228600">
              <a:lnSpc>
                <a:spcPct val="90000"/>
              </a:lnSpc>
              <a:spcAft>
                <a:spcPts val="600"/>
              </a:spcAft>
              <a:buFont typeface="Arial" panose="020B0604020202020204" pitchFamily="34" charset="0"/>
              <a:buChar char="•"/>
            </a:pPr>
            <a:r>
              <a:rPr lang="fr-FR" sz="1600" noProof="0" dirty="0">
                <a:latin typeface="Montserrat Light" pitchFamily="2" charset="0"/>
              </a:rPr>
              <a:t>Terrain en herbe, ULM, Militaire, distances déclarées, etc.</a:t>
            </a:r>
          </a:p>
          <a:p>
            <a:pPr lvl="2" indent="-228600">
              <a:lnSpc>
                <a:spcPct val="90000"/>
              </a:lnSpc>
              <a:spcAft>
                <a:spcPts val="600"/>
              </a:spcAft>
              <a:buFont typeface="Arial" panose="020B0604020202020204" pitchFamily="34" charset="0"/>
              <a:buChar char="•"/>
            </a:pPr>
            <a:r>
              <a:rPr lang="fr-FR" sz="1600" noProof="0" dirty="0">
                <a:latin typeface="Montserrat Light" pitchFamily="2" charset="0"/>
              </a:rPr>
              <a:t>Identifier le sens de navigation</a:t>
            </a:r>
          </a:p>
        </p:txBody>
      </p:sp>
    </p:spTree>
    <p:extLst>
      <p:ext uri="{BB962C8B-B14F-4D97-AF65-F5344CB8AC3E}">
        <p14:creationId xmlns:p14="http://schemas.microsoft.com/office/powerpoint/2010/main" val="1844815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CEB3-32E2-06EF-4CB8-575C0A7CC7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2A6AC-0801-9296-A168-35CCC7481E33}"/>
              </a:ext>
            </a:extLst>
          </p:cNvPr>
          <p:cNvSpPr>
            <a:spLocks noGrp="1"/>
          </p:cNvSpPr>
          <p:nvPr>
            <p:ph type="title"/>
          </p:nvPr>
        </p:nvSpPr>
        <p:spPr>
          <a:xfrm>
            <a:off x="5232400" y="1641752"/>
            <a:ext cx="6140449" cy="1323439"/>
          </a:xfrm>
        </p:spPr>
        <p:txBody>
          <a:bodyPr anchor="t">
            <a:normAutofit/>
          </a:bodyPr>
          <a:lstStyle/>
          <a:p>
            <a:pPr>
              <a:defRPr sz="4000" b="1">
                <a:solidFill>
                  <a:srgbClr val="93163C"/>
                </a:solidFill>
              </a:defRPr>
            </a:pPr>
            <a:r>
              <a:rPr lang="fr-FR" sz="4000" noProof="0" dirty="0">
                <a:solidFill>
                  <a:schemeClr val="bg1"/>
                </a:solidFill>
              </a:rPr>
              <a:t>Étape 5 : Imprimer et centraliser et </a:t>
            </a:r>
            <a:r>
              <a:rPr lang="fr-FR" sz="4000" noProof="0" dirty="0" err="1">
                <a:solidFill>
                  <a:schemeClr val="bg1"/>
                </a:solidFill>
              </a:rPr>
              <a:t>preparer</a:t>
            </a:r>
            <a:endParaRPr lang="fr-FR" sz="4000" noProof="0" dirty="0">
              <a:solidFill>
                <a:schemeClr val="bg1"/>
              </a:solidFill>
            </a:endParaRPr>
          </a:p>
        </p:txBody>
      </p:sp>
      <p:sp>
        <p:nvSpPr>
          <p:cNvPr id="3" name="Content Placeholder 2">
            <a:extLst>
              <a:ext uri="{FF2B5EF4-FFF2-40B4-BE49-F238E27FC236}">
                <a16:creationId xmlns:a16="http://schemas.microsoft.com/office/drawing/2014/main" id="{544E37B6-F089-8833-774D-3283369EFD65}"/>
              </a:ext>
            </a:extLst>
          </p:cNvPr>
          <p:cNvSpPr>
            <a:spLocks noGrp="1"/>
          </p:cNvSpPr>
          <p:nvPr>
            <p:ph idx="1"/>
          </p:nvPr>
        </p:nvSpPr>
        <p:spPr>
          <a:xfrm>
            <a:off x="5232401" y="3146400"/>
            <a:ext cx="6140449" cy="2682000"/>
          </a:xfrm>
        </p:spPr>
        <p:txBody>
          <a:bodyPr>
            <a:normAutofit/>
          </a:bodyPr>
          <a:lstStyle/>
          <a:p>
            <a:pPr marL="0" indent="0">
              <a:lnSpc>
                <a:spcPct val="120000"/>
              </a:lnSpc>
              <a:spcBef>
                <a:spcPts val="0"/>
              </a:spcBef>
              <a:buNone/>
              <a:defRPr sz="1800" i="1">
                <a:solidFill>
                  <a:srgbClr val="6B0F2B"/>
                </a:solidFill>
              </a:defRPr>
            </a:pPr>
            <a:r>
              <a:rPr lang="fr-FR" sz="1400" noProof="0" dirty="0">
                <a:solidFill>
                  <a:schemeClr val="bg1">
                    <a:alpha val="80000"/>
                  </a:schemeClr>
                </a:solidFill>
              </a:rPr>
              <a:t>Dossier de vol</a:t>
            </a:r>
          </a:p>
          <a:p>
            <a:pPr marL="0" indent="0">
              <a:lnSpc>
                <a:spcPct val="120000"/>
              </a:lnSpc>
              <a:spcBef>
                <a:spcPts val="0"/>
              </a:spcBef>
              <a:buNone/>
              <a:defRPr sz="1800" i="1">
                <a:solidFill>
                  <a:srgbClr val="6B0F2B"/>
                </a:solidFill>
              </a:defRPr>
            </a:pPr>
            <a:r>
              <a:rPr lang="fr-FR" sz="1400" noProof="0" dirty="0">
                <a:solidFill>
                  <a:schemeClr val="bg1">
                    <a:alpha val="80000"/>
                  </a:schemeClr>
                </a:solidFill>
              </a:rPr>
              <a:t>Imprimer les doc </a:t>
            </a:r>
            <a:r>
              <a:rPr lang="fr-FR" sz="1400" noProof="0" dirty="0" err="1">
                <a:solidFill>
                  <a:schemeClr val="bg1">
                    <a:alpha val="80000"/>
                  </a:schemeClr>
                </a:solidFill>
              </a:rPr>
              <a:t>memeto</a:t>
            </a:r>
            <a:endParaRPr lang="fr-FR" sz="1400" noProof="0" dirty="0">
              <a:solidFill>
                <a:schemeClr val="bg1">
                  <a:alpha val="80000"/>
                </a:schemeClr>
              </a:solidFill>
            </a:endParaRPr>
          </a:p>
          <a:p>
            <a:pPr marL="0" indent="0">
              <a:lnSpc>
                <a:spcPct val="120000"/>
              </a:lnSpc>
              <a:spcBef>
                <a:spcPts val="0"/>
              </a:spcBef>
              <a:buNone/>
              <a:defRPr sz="1800" i="1">
                <a:solidFill>
                  <a:srgbClr val="6B0F2B"/>
                </a:solidFill>
              </a:defRPr>
            </a:pPr>
            <a:r>
              <a:rPr lang="fr-FR" sz="1400" noProof="0" dirty="0">
                <a:solidFill>
                  <a:schemeClr val="bg1">
                    <a:alpha val="80000"/>
                  </a:schemeClr>
                </a:solidFill>
              </a:rPr>
              <a:t>Noter les </a:t>
            </a:r>
            <a:r>
              <a:rPr lang="fr-FR" sz="1400" noProof="0" dirty="0" err="1">
                <a:solidFill>
                  <a:schemeClr val="bg1">
                    <a:alpha val="80000"/>
                  </a:schemeClr>
                </a:solidFill>
              </a:rPr>
              <a:t>perfomencae</a:t>
            </a:r>
            <a:endParaRPr lang="fr-FR" sz="1400" noProof="0" dirty="0">
              <a:solidFill>
                <a:schemeClr val="bg1">
                  <a:alpha val="80000"/>
                </a:schemeClr>
              </a:solidFill>
            </a:endParaRPr>
          </a:p>
          <a:p>
            <a:pPr marL="0" indent="0">
              <a:lnSpc>
                <a:spcPct val="120000"/>
              </a:lnSpc>
              <a:spcBef>
                <a:spcPts val="0"/>
              </a:spcBef>
              <a:buNone/>
              <a:defRPr sz="1800" i="1">
                <a:solidFill>
                  <a:srgbClr val="6B0F2B"/>
                </a:solidFill>
              </a:defRPr>
            </a:pPr>
            <a:r>
              <a:rPr lang="fr-FR" sz="1400" noProof="0" dirty="0">
                <a:solidFill>
                  <a:schemeClr val="bg1">
                    <a:alpha val="80000"/>
                  </a:schemeClr>
                </a:solidFill>
              </a:rPr>
              <a:t>Notre le </a:t>
            </a:r>
            <a:r>
              <a:rPr lang="fr-FR" sz="1400" noProof="0" dirty="0" err="1">
                <a:solidFill>
                  <a:schemeClr val="bg1">
                    <a:alpha val="80000"/>
                  </a:schemeClr>
                </a:solidFill>
              </a:rPr>
              <a:t>fraquance</a:t>
            </a:r>
            <a:r>
              <a:rPr lang="fr-FR" sz="1400" noProof="0" dirty="0">
                <a:solidFill>
                  <a:schemeClr val="bg1">
                    <a:alpha val="80000"/>
                  </a:schemeClr>
                </a:solidFill>
              </a:rPr>
              <a:t> et les </a:t>
            </a:r>
            <a:r>
              <a:rPr lang="fr-FR" sz="1400" noProof="0" dirty="0" err="1">
                <a:solidFill>
                  <a:schemeClr val="bg1">
                    <a:alpha val="80000"/>
                  </a:schemeClr>
                </a:solidFill>
              </a:rPr>
              <a:t>elemetn</a:t>
            </a:r>
            <a:r>
              <a:rPr lang="fr-FR" sz="1400" noProof="0" dirty="0">
                <a:solidFill>
                  <a:schemeClr val="bg1">
                    <a:alpha val="80000"/>
                  </a:schemeClr>
                </a:solidFill>
              </a:rPr>
              <a:t> </a:t>
            </a:r>
            <a:r>
              <a:rPr lang="fr-FR" sz="1400" noProof="0" dirty="0" err="1">
                <a:solidFill>
                  <a:schemeClr val="bg1">
                    <a:alpha val="80000"/>
                  </a:schemeClr>
                </a:solidFill>
              </a:rPr>
              <a:t>importet</a:t>
            </a:r>
            <a:r>
              <a:rPr lang="fr-FR" sz="1400" noProof="0" dirty="0">
                <a:solidFill>
                  <a:schemeClr val="bg1">
                    <a:alpha val="80000"/>
                  </a:schemeClr>
                </a:solidFill>
              </a:rPr>
              <a:t> (</a:t>
            </a:r>
            <a:r>
              <a:rPr lang="fr-FR" sz="1400" noProof="0" dirty="0" err="1">
                <a:solidFill>
                  <a:schemeClr val="bg1">
                    <a:alpha val="80000"/>
                  </a:schemeClr>
                </a:solidFill>
              </a:rPr>
              <a:t>meteo</a:t>
            </a:r>
            <a:r>
              <a:rPr lang="fr-FR" sz="1400" noProof="0" dirty="0">
                <a:solidFill>
                  <a:schemeClr val="bg1">
                    <a:alpha val="80000"/>
                  </a:schemeClr>
                </a:solidFill>
              </a:rPr>
              <a:t>, </a:t>
            </a:r>
            <a:r>
              <a:rPr lang="fr-FR" sz="1400" noProof="0" dirty="0" err="1">
                <a:solidFill>
                  <a:schemeClr val="bg1">
                    <a:alpha val="80000"/>
                  </a:schemeClr>
                </a:solidFill>
              </a:rPr>
              <a:t>element</a:t>
            </a:r>
            <a:r>
              <a:rPr lang="fr-FR" sz="1400" noProof="0" dirty="0">
                <a:solidFill>
                  <a:schemeClr val="bg1">
                    <a:alpha val="80000"/>
                  </a:schemeClr>
                </a:solidFill>
              </a:rPr>
              <a:t> </a:t>
            </a:r>
            <a:r>
              <a:rPr lang="fr-FR" sz="1400" noProof="0" dirty="0" err="1">
                <a:solidFill>
                  <a:schemeClr val="bg1">
                    <a:alpha val="80000"/>
                  </a:schemeClr>
                </a:solidFill>
              </a:rPr>
              <a:t>notam</a:t>
            </a:r>
            <a:r>
              <a:rPr lang="fr-FR" sz="1400" noProof="0" dirty="0">
                <a:solidFill>
                  <a:schemeClr val="bg1">
                    <a:alpha val="80000"/>
                  </a:schemeClr>
                </a:solidFill>
              </a:rPr>
              <a:t>, </a:t>
            </a:r>
            <a:r>
              <a:rPr lang="fr-FR" sz="1400" noProof="0" dirty="0" err="1">
                <a:solidFill>
                  <a:schemeClr val="bg1">
                    <a:alpha val="80000"/>
                  </a:schemeClr>
                </a:solidFill>
              </a:rPr>
              <a:t>metar</a:t>
            </a:r>
            <a:r>
              <a:rPr lang="fr-FR" sz="1400" noProof="0" dirty="0">
                <a:solidFill>
                  <a:schemeClr val="bg1">
                    <a:alpha val="80000"/>
                  </a:schemeClr>
                </a:solidFill>
              </a:rPr>
              <a:t>, </a:t>
            </a:r>
            <a:r>
              <a:rPr lang="fr-FR" sz="1400" noProof="0" dirty="0" err="1">
                <a:solidFill>
                  <a:schemeClr val="bg1">
                    <a:alpha val="80000"/>
                  </a:schemeClr>
                </a:solidFill>
              </a:rPr>
              <a:t>diver</a:t>
            </a:r>
            <a:r>
              <a:rPr lang="fr-FR" sz="1400" noProof="0" dirty="0">
                <a:solidFill>
                  <a:schemeClr val="bg1">
                    <a:alpha val="80000"/>
                  </a:schemeClr>
                </a:solidFill>
              </a:rPr>
              <a:t> </a:t>
            </a:r>
            <a:r>
              <a:rPr lang="fr-FR" sz="1400" noProof="0" dirty="0" err="1">
                <a:solidFill>
                  <a:schemeClr val="bg1">
                    <a:alpha val="80000"/>
                  </a:schemeClr>
                </a:solidFill>
              </a:rPr>
              <a:t>fres</a:t>
            </a:r>
            <a:r>
              <a:rPr lang="fr-FR" sz="1400" noProof="0" dirty="0">
                <a:solidFill>
                  <a:schemeClr val="bg1">
                    <a:alpha val="80000"/>
                  </a:schemeClr>
                </a:solidFill>
              </a:rPr>
              <a:t> Vor,…)</a:t>
            </a:r>
          </a:p>
          <a:p>
            <a:pPr marL="0" indent="0">
              <a:lnSpc>
                <a:spcPct val="120000"/>
              </a:lnSpc>
              <a:spcBef>
                <a:spcPts val="0"/>
              </a:spcBef>
              <a:buNone/>
              <a:defRPr sz="1800" i="1">
                <a:solidFill>
                  <a:srgbClr val="6B0F2B"/>
                </a:solidFill>
              </a:defRPr>
            </a:pPr>
            <a:r>
              <a:rPr lang="fr-FR" sz="1400" noProof="0" dirty="0">
                <a:solidFill>
                  <a:schemeClr val="bg1">
                    <a:alpha val="80000"/>
                  </a:schemeClr>
                </a:solidFill>
              </a:rPr>
              <a:t>Carte vac</a:t>
            </a:r>
          </a:p>
          <a:p>
            <a:pPr marL="0" indent="0">
              <a:lnSpc>
                <a:spcPct val="120000"/>
              </a:lnSpc>
              <a:spcBef>
                <a:spcPts val="0"/>
              </a:spcBef>
              <a:buNone/>
              <a:defRPr sz="1800" i="1">
                <a:solidFill>
                  <a:srgbClr val="6B0F2B"/>
                </a:solidFill>
              </a:defRPr>
            </a:pPr>
            <a:r>
              <a:rPr lang="fr-FR" sz="1400" noProof="0" dirty="0">
                <a:solidFill>
                  <a:schemeClr val="bg1">
                    <a:alpha val="80000"/>
                  </a:schemeClr>
                </a:solidFill>
              </a:rPr>
              <a:t>Masse et centrage</a:t>
            </a:r>
          </a:p>
          <a:p>
            <a:pPr marL="0" indent="0">
              <a:lnSpc>
                <a:spcPct val="120000"/>
              </a:lnSpc>
              <a:spcBef>
                <a:spcPts val="0"/>
              </a:spcBef>
              <a:buNone/>
              <a:defRPr sz="1800" i="1">
                <a:solidFill>
                  <a:srgbClr val="6B0F2B"/>
                </a:solidFill>
              </a:defRPr>
            </a:pPr>
            <a:r>
              <a:rPr lang="fr-FR" sz="1400" noProof="0" dirty="0" err="1">
                <a:solidFill>
                  <a:schemeClr val="bg1">
                    <a:alpha val="80000"/>
                  </a:schemeClr>
                </a:solidFill>
              </a:rPr>
              <a:t>Apaier</a:t>
            </a:r>
            <a:r>
              <a:rPr lang="fr-FR" sz="1400" noProof="0" dirty="0">
                <a:solidFill>
                  <a:schemeClr val="bg1">
                    <a:alpha val="80000"/>
                  </a:schemeClr>
                </a:solidFill>
              </a:rPr>
              <a:t> note (</a:t>
            </a:r>
            <a:r>
              <a:rPr lang="fr-FR" sz="1400" noProof="0" dirty="0" err="1">
                <a:solidFill>
                  <a:schemeClr val="bg1">
                    <a:alpha val="80000"/>
                  </a:schemeClr>
                </a:solidFill>
              </a:rPr>
              <a:t>claiarance</a:t>
            </a:r>
            <a:r>
              <a:rPr lang="fr-FR" sz="1400" noProof="0" dirty="0">
                <a:solidFill>
                  <a:schemeClr val="bg1">
                    <a:alpha val="80000"/>
                  </a:schemeClr>
                </a:solidFill>
              </a:rPr>
              <a:t>, bloc, heur de passage)</a:t>
            </a:r>
          </a:p>
          <a:p>
            <a:pPr marL="0" indent="0">
              <a:lnSpc>
                <a:spcPct val="120000"/>
              </a:lnSpc>
              <a:spcBef>
                <a:spcPts val="0"/>
              </a:spcBef>
              <a:buNone/>
              <a:defRPr sz="1800" i="1">
                <a:solidFill>
                  <a:srgbClr val="6B0F2B"/>
                </a:solidFill>
              </a:defRPr>
            </a:pPr>
            <a:endParaRPr lang="fr-FR" sz="1400" noProof="0" dirty="0">
              <a:solidFill>
                <a:schemeClr val="bg1">
                  <a:alpha val="80000"/>
                </a:schemeClr>
              </a:solidFill>
            </a:endParaRPr>
          </a:p>
          <a:p>
            <a:pPr marL="0" indent="0">
              <a:lnSpc>
                <a:spcPct val="120000"/>
              </a:lnSpc>
              <a:spcBef>
                <a:spcPts val="0"/>
              </a:spcBef>
              <a:buNone/>
              <a:defRPr sz="1800" i="1">
                <a:solidFill>
                  <a:srgbClr val="6B0F2B"/>
                </a:solidFill>
              </a:defRPr>
            </a:pPr>
            <a:endParaRPr lang="fr-FR" sz="1400" noProof="0" dirty="0">
              <a:solidFill>
                <a:schemeClr val="bg1">
                  <a:alpha val="80000"/>
                </a:schemeClr>
              </a:solidFill>
            </a:endParaRPr>
          </a:p>
          <a:p>
            <a:pPr marL="0" indent="0">
              <a:lnSpc>
                <a:spcPct val="120000"/>
              </a:lnSpc>
              <a:spcBef>
                <a:spcPts val="0"/>
              </a:spcBef>
              <a:buNone/>
              <a:defRPr sz="1800" i="1">
                <a:solidFill>
                  <a:srgbClr val="6B0F2B"/>
                </a:solidFill>
              </a:defRPr>
            </a:pPr>
            <a:endParaRPr lang="fr-FR" sz="1400" noProof="0" dirty="0">
              <a:solidFill>
                <a:schemeClr val="bg1">
                  <a:alpha val="80000"/>
                </a:schemeClr>
              </a:solidFill>
            </a:endParaRPr>
          </a:p>
        </p:txBody>
      </p:sp>
      <p:sp>
        <p:nvSpPr>
          <p:cNvPr id="4" name="Title 1">
            <a:extLst>
              <a:ext uri="{FF2B5EF4-FFF2-40B4-BE49-F238E27FC236}">
                <a16:creationId xmlns:a16="http://schemas.microsoft.com/office/drawing/2014/main" id="{173F9A18-7F92-5F75-BE46-5DFF9F31924C}"/>
              </a:ext>
            </a:extLst>
          </p:cNvPr>
          <p:cNvSpPr txBox="1">
            <a:spLocks/>
          </p:cNvSpPr>
          <p:nvPr/>
        </p:nvSpPr>
        <p:spPr>
          <a:xfrm>
            <a:off x="5048251" y="388150"/>
            <a:ext cx="8260080" cy="117370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sz="4000" b="1">
                <a:solidFill>
                  <a:srgbClr val="93163C"/>
                </a:solidFill>
              </a:defRPr>
            </a:pPr>
            <a:r>
              <a:rPr lang="fr-FR" sz="1600" b="1" noProof="0" dirty="0">
                <a:solidFill>
                  <a:srgbClr val="FFFFFF"/>
                </a:solidFill>
              </a:rPr>
              <a:t>Bilan, pour valider une navigation, 3 étapes itérative</a:t>
            </a:r>
          </a:p>
          <a:p>
            <a:pPr>
              <a:defRPr sz="4000" b="1">
                <a:solidFill>
                  <a:srgbClr val="93163C"/>
                </a:solidFill>
              </a:defRPr>
            </a:pPr>
            <a:r>
              <a:rPr lang="fr-FR" sz="1600" b="1" noProof="0" dirty="0">
                <a:solidFill>
                  <a:srgbClr val="FFFFFF"/>
                </a:solidFill>
              </a:rPr>
              <a:t>Source d’</a:t>
            </a:r>
            <a:r>
              <a:rPr lang="fr-FR" sz="1600" b="1" noProof="0" dirty="0" err="1">
                <a:solidFill>
                  <a:srgbClr val="FFFFFF"/>
                </a:solidFill>
              </a:rPr>
              <a:t>ouble</a:t>
            </a:r>
            <a:r>
              <a:rPr lang="fr-FR" sz="1600" b="1" noProof="0" dirty="0">
                <a:solidFill>
                  <a:srgbClr val="FFFFFF"/>
                </a:solidFill>
              </a:rPr>
              <a:t>, </a:t>
            </a:r>
            <a:r>
              <a:rPr lang="fr-FR" sz="1600" b="1" noProof="0" dirty="0" err="1">
                <a:solidFill>
                  <a:srgbClr val="FFFFFF"/>
                </a:solidFill>
              </a:rPr>
              <a:t>multid</a:t>
            </a:r>
            <a:r>
              <a:rPr lang="fr-FR" sz="1600" b="1" noProof="0" dirty="0">
                <a:solidFill>
                  <a:srgbClr val="FFFFFF"/>
                </a:solidFill>
              </a:rPr>
              <a:t> </a:t>
            </a:r>
            <a:r>
              <a:rPr lang="fr-FR" sz="1600" b="1" noProof="0" dirty="0" err="1">
                <a:solidFill>
                  <a:srgbClr val="FFFFFF"/>
                </a:solidFill>
              </a:rPr>
              <a:t>factriel</a:t>
            </a:r>
            <a:endParaRPr lang="fr-FR" sz="1600" b="1" noProof="0" dirty="0">
              <a:solidFill>
                <a:srgbClr val="FFFFFF"/>
              </a:solidFill>
            </a:endParaRPr>
          </a:p>
          <a:p>
            <a:pPr>
              <a:defRPr sz="4000" b="1">
                <a:solidFill>
                  <a:srgbClr val="93163C"/>
                </a:solidFill>
              </a:defRPr>
            </a:pPr>
            <a:r>
              <a:rPr lang="fr-FR" sz="1600" b="1" noProof="0" dirty="0">
                <a:solidFill>
                  <a:srgbClr val="FFFFFF"/>
                </a:solidFill>
              </a:rPr>
              <a:t>Et dans le cas de </a:t>
            </a:r>
            <a:r>
              <a:rPr lang="fr-FR" sz="1600" b="1" noProof="0" dirty="0" err="1">
                <a:solidFill>
                  <a:srgbClr val="FFFFFF"/>
                </a:solidFill>
              </a:rPr>
              <a:t>notam</a:t>
            </a:r>
            <a:r>
              <a:rPr lang="fr-FR" sz="1600" b="1" noProof="0" dirty="0">
                <a:solidFill>
                  <a:srgbClr val="FFFFFF"/>
                </a:solidFill>
              </a:rPr>
              <a:t>, </a:t>
            </a:r>
            <a:r>
              <a:rPr lang="fr-FR" sz="1600" b="1" noProof="0" dirty="0" err="1">
                <a:solidFill>
                  <a:srgbClr val="FFFFFF"/>
                </a:solidFill>
              </a:rPr>
              <a:t>susetible</a:t>
            </a:r>
            <a:r>
              <a:rPr lang="fr-FR" sz="1600" b="1" noProof="0" dirty="0">
                <a:solidFill>
                  <a:srgbClr val="FFFFFF"/>
                </a:solidFill>
              </a:rPr>
              <a:t> de changer </a:t>
            </a:r>
          </a:p>
        </p:txBody>
      </p:sp>
    </p:spTree>
    <p:extLst>
      <p:ext uri="{BB962C8B-B14F-4D97-AF65-F5344CB8AC3E}">
        <p14:creationId xmlns:p14="http://schemas.microsoft.com/office/powerpoint/2010/main" val="281646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sz="4000" b="1">
                <a:solidFill>
                  <a:srgbClr val="93163C"/>
                </a:solidFill>
              </a:defRPr>
            </a:pPr>
            <a:r>
              <a:rPr lang="fr-FR" noProof="0" dirty="0"/>
              <a:t>Étape 5/5 : la </a:t>
            </a:r>
            <a:r>
              <a:rPr lang="fr-FR" noProof="0" dirty="0" err="1"/>
              <a:t>preparation</a:t>
            </a:r>
            <a:r>
              <a:rPr lang="fr-FR" noProof="0" dirty="0"/>
              <a:t> est Complete : Le Cauchemar des Changements</a:t>
            </a:r>
          </a:p>
        </p:txBody>
      </p:sp>
      <p:sp>
        <p:nvSpPr>
          <p:cNvPr id="3" name="Content Placeholder 2"/>
          <p:cNvSpPr>
            <a:spLocks noGrp="1"/>
          </p:cNvSpPr>
          <p:nvPr>
            <p:ph idx="1"/>
          </p:nvPr>
        </p:nvSpPr>
        <p:spPr>
          <a:xfrm>
            <a:off x="838200" y="1825625"/>
            <a:ext cx="5166360" cy="4351338"/>
          </a:xfrm>
        </p:spPr>
        <p:txBody>
          <a:bodyPr>
            <a:normAutofit fontScale="25000" lnSpcReduction="20000"/>
          </a:bodyPr>
          <a:lstStyle/>
          <a:p>
            <a:pPr>
              <a:spcAft>
                <a:spcPts val="2000"/>
              </a:spcAft>
              <a:defRPr sz="1800" i="1">
                <a:solidFill>
                  <a:srgbClr val="6B0F2B"/>
                </a:solidFill>
              </a:defRPr>
            </a:pPr>
            <a:r>
              <a:rPr lang="fr-FR" noProof="0" dirty="0"/>
              <a:t>⚠️ CHAQUE modification = Recommencer partiellement ou totalement</a:t>
            </a:r>
          </a:p>
          <a:p>
            <a:pPr>
              <a:spcBef>
                <a:spcPts val="800"/>
              </a:spcBef>
              <a:defRPr sz="1600" b="1">
                <a:solidFill>
                  <a:srgbClr val="EF4444"/>
                </a:solidFill>
              </a:defRPr>
            </a:pPr>
            <a:r>
              <a:rPr lang="fr-FR" noProof="0" dirty="0"/>
              <a:t>❌ Changement météo ? TOUT RECOMMENCER !</a:t>
            </a:r>
          </a:p>
          <a:p>
            <a:pPr lvl="1">
              <a:spcBef>
                <a:spcPts val="400"/>
              </a:spcBef>
              <a:defRPr sz="1400"/>
            </a:pPr>
            <a:r>
              <a:rPr lang="fr-FR" noProof="0" dirty="0"/>
              <a:t>  • Nouveau METAR → Nouvelles températures</a:t>
            </a:r>
          </a:p>
          <a:p>
            <a:pPr lvl="1">
              <a:spcBef>
                <a:spcPts val="400"/>
              </a:spcBef>
              <a:defRPr sz="1400"/>
            </a:pPr>
            <a:r>
              <a:rPr lang="fr-FR" noProof="0" dirty="0"/>
              <a:t>  • Recalculer PA, DA, performances décollage/atterrissage</a:t>
            </a:r>
          </a:p>
          <a:p>
            <a:pPr lvl="1">
              <a:spcBef>
                <a:spcPts val="400"/>
              </a:spcBef>
              <a:defRPr sz="1400"/>
            </a:pPr>
            <a:r>
              <a:rPr lang="fr-FR" noProof="0" dirty="0"/>
              <a:t>  • Nouveaux vents → Recalculer vitesses sol, temps, carburant</a:t>
            </a:r>
          </a:p>
          <a:p>
            <a:pPr lvl="1">
              <a:spcBef>
                <a:spcPts val="400"/>
              </a:spcBef>
              <a:defRPr sz="1400"/>
            </a:pPr>
            <a:r>
              <a:rPr lang="fr-FR" noProof="0" dirty="0"/>
              <a:t>  • Conditions détériorées → Chercher un aérodrome de dégagement</a:t>
            </a:r>
          </a:p>
          <a:p>
            <a:pPr lvl="1">
              <a:spcBef>
                <a:spcPts val="400"/>
              </a:spcBef>
              <a:defRPr sz="1400"/>
            </a:pPr>
            <a:r>
              <a:rPr lang="fr-FR" noProof="0" dirty="0"/>
              <a:t>  • Refaire les calculs pour le dégagement (METAR, VAC, perfs...)</a:t>
            </a:r>
          </a:p>
          <a:p>
            <a:pPr>
              <a:spcBef>
                <a:spcPts val="800"/>
              </a:spcBef>
              <a:defRPr sz="1600"/>
            </a:pPr>
            <a:endParaRPr lang="fr-FR" noProof="0" dirty="0"/>
          </a:p>
          <a:p>
            <a:pPr>
              <a:spcBef>
                <a:spcPts val="800"/>
              </a:spcBef>
              <a:defRPr sz="1600" b="1">
                <a:solidFill>
                  <a:srgbClr val="EF4444"/>
                </a:solidFill>
              </a:defRPr>
            </a:pPr>
            <a:r>
              <a:rPr lang="fr-FR" noProof="0" dirty="0"/>
              <a:t>❌ Passager supplémentaire ? TOUT RECOMMENCER !</a:t>
            </a:r>
          </a:p>
          <a:p>
            <a:pPr lvl="1">
              <a:spcBef>
                <a:spcPts val="400"/>
              </a:spcBef>
              <a:defRPr sz="1400"/>
            </a:pPr>
            <a:r>
              <a:rPr lang="fr-FR" noProof="0" dirty="0"/>
              <a:t>  • Recalculer masse et centrage complet</a:t>
            </a:r>
          </a:p>
          <a:p>
            <a:pPr lvl="1">
              <a:spcBef>
                <a:spcPts val="400"/>
              </a:spcBef>
              <a:defRPr sz="1400"/>
            </a:pPr>
            <a:r>
              <a:rPr lang="fr-FR" noProof="0" dirty="0"/>
              <a:t>  • Nouvelles performances décollage (masse augmentée)</a:t>
            </a:r>
          </a:p>
          <a:p>
            <a:pPr lvl="1">
              <a:spcBef>
                <a:spcPts val="400"/>
              </a:spcBef>
              <a:defRPr sz="1400"/>
            </a:pPr>
            <a:r>
              <a:rPr lang="fr-FR" noProof="0" dirty="0"/>
              <a:t>  • Recalculer consommation carburant (avion plus lourd)</a:t>
            </a:r>
          </a:p>
          <a:p>
            <a:pPr lvl="1">
              <a:spcBef>
                <a:spcPts val="400"/>
              </a:spcBef>
              <a:defRPr sz="1400"/>
            </a:pPr>
            <a:r>
              <a:rPr lang="fr-FR" noProof="0" dirty="0"/>
              <a:t>  • Potentiellement : retirer des bagages ou du carburant</a:t>
            </a:r>
          </a:p>
          <a:p>
            <a:pPr lvl="1">
              <a:spcBef>
                <a:spcPts val="400"/>
              </a:spcBef>
              <a:defRPr sz="1400"/>
            </a:pPr>
            <a:r>
              <a:rPr lang="fr-FR" noProof="0" dirty="0"/>
              <a:t>  • Si hors enveloppe centrage → </a:t>
            </a:r>
            <a:r>
              <a:rPr lang="fr-FR" noProof="0" dirty="0" err="1"/>
              <a:t>Reorganiser</a:t>
            </a:r>
            <a:r>
              <a:rPr lang="fr-FR" noProof="0" dirty="0"/>
              <a:t> chargement</a:t>
            </a:r>
          </a:p>
          <a:p>
            <a:pPr>
              <a:spcBef>
                <a:spcPts val="800"/>
              </a:spcBef>
              <a:defRPr sz="1600"/>
            </a:pPr>
            <a:endParaRPr lang="fr-FR" noProof="0" dirty="0"/>
          </a:p>
          <a:p>
            <a:pPr>
              <a:spcBef>
                <a:spcPts val="800"/>
              </a:spcBef>
              <a:defRPr sz="1600" b="1">
                <a:solidFill>
                  <a:srgbClr val="EF4444"/>
                </a:solidFill>
              </a:defRPr>
            </a:pPr>
            <a:r>
              <a:rPr lang="fr-FR" noProof="0" dirty="0"/>
              <a:t>❌ Changement de piste ? Recalculer !</a:t>
            </a:r>
          </a:p>
          <a:p>
            <a:pPr lvl="1">
              <a:spcBef>
                <a:spcPts val="400"/>
              </a:spcBef>
              <a:defRPr sz="1400"/>
            </a:pPr>
            <a:r>
              <a:rPr lang="fr-FR" noProof="0" dirty="0"/>
              <a:t>  • Nouvelle orientation piste → Recalculer composantes vent</a:t>
            </a:r>
          </a:p>
          <a:p>
            <a:pPr lvl="1">
              <a:spcBef>
                <a:spcPts val="400"/>
              </a:spcBef>
              <a:defRPr sz="1400"/>
            </a:pPr>
            <a:r>
              <a:rPr lang="fr-FR" noProof="0" dirty="0"/>
              <a:t>  • Nouvelle longueur piste → Revérifier performances</a:t>
            </a:r>
          </a:p>
          <a:p>
            <a:pPr>
              <a:spcBef>
                <a:spcPts val="800"/>
              </a:spcBef>
              <a:defRPr sz="1600"/>
            </a:pPr>
            <a:endParaRPr lang="fr-FR" noProof="0" dirty="0"/>
          </a:p>
          <a:p>
            <a:pPr>
              <a:spcBef>
                <a:spcPts val="800"/>
              </a:spcBef>
              <a:defRPr sz="1600" b="1">
                <a:solidFill>
                  <a:srgbClr val="EF4444"/>
                </a:solidFill>
              </a:defRPr>
            </a:pPr>
            <a:r>
              <a:rPr lang="fr-FR" noProof="0" dirty="0"/>
              <a:t>❌ Retard au départ ? Mise à jour !</a:t>
            </a:r>
          </a:p>
          <a:p>
            <a:pPr lvl="1">
              <a:spcBef>
                <a:spcPts val="400"/>
              </a:spcBef>
              <a:defRPr sz="1400"/>
            </a:pPr>
            <a:r>
              <a:rPr lang="fr-FR" noProof="0" dirty="0"/>
              <a:t>  • Nouveaux horaires → Nouveau TAF</a:t>
            </a:r>
          </a:p>
          <a:p>
            <a:pPr lvl="1">
              <a:spcBef>
                <a:spcPts val="400"/>
              </a:spcBef>
              <a:defRPr sz="1400"/>
            </a:pPr>
            <a:r>
              <a:rPr lang="fr-FR" noProof="0" dirty="0" err="1"/>
              <a:t>Modificaiotn</a:t>
            </a:r>
            <a:r>
              <a:rPr lang="fr-FR" noProof="0" dirty="0"/>
              <a:t> du nombre de personnes</a:t>
            </a:r>
          </a:p>
          <a:p>
            <a:pPr lvl="1">
              <a:spcBef>
                <a:spcPts val="400"/>
              </a:spcBef>
              <a:defRPr sz="1400"/>
            </a:pPr>
            <a:r>
              <a:rPr lang="fr-FR" noProof="0" dirty="0"/>
              <a:t>Avions plus </a:t>
            </a:r>
            <a:r>
              <a:rPr lang="fr-FR" noProof="0" dirty="0" err="1"/>
              <a:t>disponble</a:t>
            </a:r>
            <a:r>
              <a:rPr lang="fr-FR" noProof="0" dirty="0"/>
              <a:t> ?</a:t>
            </a:r>
          </a:p>
          <a:p>
            <a:pPr lvl="1">
              <a:spcBef>
                <a:spcPts val="400"/>
              </a:spcBef>
              <a:defRPr sz="1400"/>
            </a:pPr>
            <a:r>
              <a:rPr lang="fr-FR" noProof="0" dirty="0"/>
              <a:t>  • Nouveau METAR → Températures/vents différents</a:t>
            </a:r>
          </a:p>
          <a:p>
            <a:pPr lvl="1">
              <a:spcBef>
                <a:spcPts val="400"/>
              </a:spcBef>
              <a:defRPr sz="1400"/>
            </a:pPr>
            <a:r>
              <a:rPr lang="fr-FR" noProof="0" dirty="0"/>
              <a:t>  • Plan de vol à modifier (OLIVIA)</a:t>
            </a:r>
          </a:p>
        </p:txBody>
      </p:sp>
      <p:sp>
        <p:nvSpPr>
          <p:cNvPr id="4" name="Content Placeholder 2"/>
          <p:cNvSpPr txBox="1">
            <a:spLocks/>
          </p:cNvSpPr>
          <p:nvPr/>
        </p:nvSpPr>
        <p:spPr>
          <a:xfrm>
            <a:off x="5814060" y="1825625"/>
            <a:ext cx="4229100"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000"/>
              </a:spcAft>
              <a:defRPr sz="1800" i="1">
                <a:solidFill>
                  <a:srgbClr val="6B0F2B"/>
                </a:solidFill>
              </a:defRPr>
            </a:pPr>
            <a:r>
              <a:rPr lang="fr-FR" sz="1800" i="1" noProof="0" dirty="0">
                <a:solidFill>
                  <a:srgbClr val="6B0F2B"/>
                </a:solidFill>
              </a:rPr>
              <a:t>🚨 La réalité de CHAQUE préparation de vol sans aide numérique</a:t>
            </a:r>
          </a:p>
          <a:p>
            <a:pPr>
              <a:spcBef>
                <a:spcPts val="800"/>
              </a:spcBef>
              <a:defRPr sz="1600"/>
            </a:pPr>
            <a:r>
              <a:rPr lang="fr-FR" sz="1600" noProof="0" dirty="0"/>
              <a:t>⏱️ TEMPS TOTAL : 1h00 à 1h30 de préparation</a:t>
            </a:r>
          </a:p>
          <a:p>
            <a:pPr lvl="1">
              <a:spcBef>
                <a:spcPts val="400"/>
              </a:spcBef>
              <a:defRPr sz="1400"/>
            </a:pPr>
            <a:r>
              <a:rPr lang="fr-FR" sz="1400" noProof="0" dirty="0"/>
              <a:t>  • Pour UN SEUL vol de navigation</a:t>
            </a:r>
          </a:p>
          <a:p>
            <a:pPr lvl="1">
              <a:spcBef>
                <a:spcPts val="400"/>
              </a:spcBef>
              <a:defRPr sz="1400"/>
            </a:pPr>
            <a:r>
              <a:rPr lang="fr-FR" sz="1400" noProof="0" dirty="0"/>
              <a:t>  • Sans compter les erreurs et oublis...</a:t>
            </a:r>
          </a:p>
          <a:p>
            <a:pPr>
              <a:spcBef>
                <a:spcPts val="800"/>
              </a:spcBef>
              <a:defRPr sz="1600"/>
            </a:pPr>
            <a:endParaRPr lang="fr-FR" sz="1600" noProof="0" dirty="0"/>
          </a:p>
          <a:p>
            <a:pPr>
              <a:spcBef>
                <a:spcPts val="800"/>
              </a:spcBef>
              <a:defRPr sz="1600"/>
            </a:pPr>
            <a:r>
              <a:rPr lang="fr-FR" sz="1600" noProof="0" dirty="0"/>
              <a:t>🧠 CHARGE MENTALE : Maximale</a:t>
            </a:r>
          </a:p>
          <a:p>
            <a:pPr lvl="1">
              <a:spcBef>
                <a:spcPts val="400"/>
              </a:spcBef>
              <a:defRPr sz="1400"/>
            </a:pPr>
            <a:r>
              <a:rPr lang="fr-FR" sz="1400" noProof="0" dirty="0"/>
              <a:t>  • 5 sites web différents à consulter</a:t>
            </a:r>
          </a:p>
          <a:p>
            <a:pPr lvl="1">
              <a:spcBef>
                <a:spcPts val="400"/>
              </a:spcBef>
              <a:defRPr sz="1400"/>
            </a:pPr>
            <a:r>
              <a:rPr lang="fr-FR" sz="1400" noProof="0" dirty="0"/>
              <a:t>  • 20+ calculs manuels (risques d'erreur élevés)</a:t>
            </a:r>
          </a:p>
          <a:p>
            <a:pPr lvl="1">
              <a:spcBef>
                <a:spcPts val="400"/>
              </a:spcBef>
              <a:defRPr sz="1400"/>
            </a:pPr>
            <a:r>
              <a:rPr lang="fr-FR" sz="1400" noProof="0" dirty="0"/>
              <a:t>  • Documents papier éparpillés partout</a:t>
            </a:r>
          </a:p>
          <a:p>
            <a:pPr lvl="1">
              <a:spcBef>
                <a:spcPts val="400"/>
              </a:spcBef>
              <a:defRPr sz="1400"/>
            </a:pPr>
            <a:r>
              <a:rPr lang="fr-FR" sz="1400" noProof="0" dirty="0"/>
              <a:t>  • Impossible de tout garder en tête</a:t>
            </a:r>
          </a:p>
          <a:p>
            <a:pPr lvl="1">
              <a:spcBef>
                <a:spcPts val="400"/>
              </a:spcBef>
              <a:defRPr sz="1400"/>
            </a:pPr>
            <a:r>
              <a:rPr lang="fr-FR" sz="1400" dirty="0">
                <a:solidFill>
                  <a:srgbClr val="FFFFFF"/>
                </a:solidFill>
                <a:latin typeface="Montserrat Light" pitchFamily="2" charset="0"/>
              </a:rPr>
              <a:t>Télécharger les cartes VAC (10-15 min)</a:t>
            </a:r>
          </a:p>
          <a:p>
            <a:pPr lvl="1">
              <a:spcBef>
                <a:spcPts val="400"/>
              </a:spcBef>
              <a:defRPr sz="1400"/>
            </a:pPr>
            <a:r>
              <a:rPr lang="fr-FR" sz="1400" dirty="0">
                <a:solidFill>
                  <a:srgbClr val="FFFFFF"/>
                </a:solidFill>
                <a:latin typeface="Montserrat Light" pitchFamily="2" charset="0"/>
              </a:rPr>
              <a:t>Imprimer les VAC (ou les avoir sur tablette séparée) </a:t>
            </a:r>
          </a:p>
          <a:p>
            <a:pPr lvl="1">
              <a:spcBef>
                <a:spcPts val="400"/>
              </a:spcBef>
              <a:defRPr sz="1400"/>
            </a:pPr>
            <a:endParaRPr lang="fr-FR" sz="1400" dirty="0">
              <a:solidFill>
                <a:srgbClr val="FFFFFF"/>
              </a:solidFill>
              <a:latin typeface="Montserrat Light" pitchFamily="2" charset="0"/>
            </a:endParaRPr>
          </a:p>
          <a:p>
            <a:pPr lvl="1">
              <a:spcBef>
                <a:spcPts val="400"/>
              </a:spcBef>
              <a:defRPr sz="1400"/>
            </a:pPr>
            <a:endParaRPr lang="fr-FR" sz="1400" noProof="0" dirty="0"/>
          </a:p>
          <a:p>
            <a:pPr>
              <a:spcBef>
                <a:spcPts val="800"/>
              </a:spcBef>
              <a:defRPr sz="1600"/>
            </a:pPr>
            <a:endParaRPr lang="fr-FR" sz="1600" noProof="0" dirty="0"/>
          </a:p>
          <a:p>
            <a:pPr>
              <a:spcBef>
                <a:spcPts val="800"/>
              </a:spcBef>
              <a:defRPr sz="1600" b="1">
                <a:solidFill>
                  <a:srgbClr val="EF4444"/>
                </a:solidFill>
              </a:defRPr>
            </a:pPr>
            <a:r>
              <a:rPr lang="fr-FR" sz="1600" b="1" noProof="0" dirty="0">
                <a:solidFill>
                  <a:srgbClr val="EF4444"/>
                </a:solidFill>
              </a:rPr>
              <a:t>⚠️ RISQUES D'ERREURS : Très élevés</a:t>
            </a:r>
          </a:p>
          <a:p>
            <a:pPr lvl="1">
              <a:spcBef>
                <a:spcPts val="400"/>
              </a:spcBef>
              <a:defRPr sz="1400"/>
            </a:pPr>
            <a:r>
              <a:rPr lang="fr-FR" sz="1400" noProof="0" dirty="0"/>
              <a:t>  • Oubli d'un NOTAM critique (piste fermée)</a:t>
            </a:r>
          </a:p>
          <a:p>
            <a:pPr lvl="1">
              <a:spcBef>
                <a:spcPts val="400"/>
              </a:spcBef>
              <a:defRPr sz="1400"/>
            </a:pPr>
            <a:r>
              <a:rPr lang="fr-FR" sz="1400" noProof="0" dirty="0"/>
              <a:t>  • Erreur de calcul dans les performances (dangereux !)</a:t>
            </a:r>
          </a:p>
          <a:p>
            <a:pPr lvl="1">
              <a:spcBef>
                <a:spcPts val="400"/>
              </a:spcBef>
              <a:defRPr sz="1400"/>
            </a:pPr>
            <a:r>
              <a:rPr lang="fr-FR" sz="1400" noProof="0" dirty="0"/>
              <a:t>  • Mauvaise lecture d'un abaque (±15% d'erreur)</a:t>
            </a:r>
          </a:p>
          <a:p>
            <a:pPr lvl="1">
              <a:spcBef>
                <a:spcPts val="400"/>
              </a:spcBef>
              <a:defRPr sz="1400"/>
            </a:pPr>
            <a:r>
              <a:rPr lang="fr-FR" sz="1400" noProof="0" dirty="0"/>
              <a:t>  • Confusion entre unités (</a:t>
            </a:r>
            <a:r>
              <a:rPr lang="fr-FR" sz="1400" noProof="0" dirty="0" err="1"/>
              <a:t>ft</a:t>
            </a:r>
            <a:r>
              <a:rPr lang="fr-FR" sz="1400" noProof="0" dirty="0"/>
              <a:t>/m, kt/km/h, L/gal...)</a:t>
            </a:r>
          </a:p>
          <a:p>
            <a:pPr lvl="1">
              <a:spcBef>
                <a:spcPts val="400"/>
              </a:spcBef>
              <a:defRPr sz="1400"/>
            </a:pPr>
            <a:r>
              <a:rPr lang="fr-FR" sz="1400" noProof="0" dirty="0"/>
              <a:t>  • Document périmé non détecté</a:t>
            </a:r>
          </a:p>
          <a:p>
            <a:pPr>
              <a:spcBef>
                <a:spcPts val="800"/>
              </a:spcBef>
              <a:defRPr sz="1600"/>
            </a:pPr>
            <a:endParaRPr lang="fr-FR" sz="1600" noProof="0" dirty="0"/>
          </a:p>
          <a:p>
            <a:pPr>
              <a:spcBef>
                <a:spcPts val="800"/>
              </a:spcBef>
              <a:defRPr sz="1600"/>
            </a:pPr>
            <a:r>
              <a:rPr lang="fr-FR" sz="1600" noProof="0" dirty="0"/>
              <a:t>😤 FRUSTRATION : Maximum</a:t>
            </a:r>
          </a:p>
          <a:p>
            <a:pPr lvl="1">
              <a:spcBef>
                <a:spcPts val="400"/>
              </a:spcBef>
              <a:defRPr sz="1400"/>
            </a:pPr>
            <a:r>
              <a:rPr lang="fr-FR" sz="1400" noProof="0" dirty="0"/>
              <a:t>  • Répétitif, chronophage, source de stress</a:t>
            </a:r>
          </a:p>
          <a:p>
            <a:pPr lvl="1">
              <a:spcBef>
                <a:spcPts val="400"/>
              </a:spcBef>
              <a:defRPr sz="1400"/>
            </a:pPr>
            <a:r>
              <a:rPr lang="fr-FR" sz="1400" noProof="0" dirty="0"/>
              <a:t>  • Décourage les vols spontanés</a:t>
            </a:r>
          </a:p>
          <a:p>
            <a:pPr lvl="1">
              <a:spcBef>
                <a:spcPts val="400"/>
              </a:spcBef>
              <a:defRPr sz="1400"/>
            </a:pPr>
            <a:r>
              <a:rPr lang="fr-FR" sz="1400" noProof="0" dirty="0"/>
              <a:t>  • Vol de 1h30 = 3h de préparation (ratio 2:1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548680"/>
            <a:ext cx="5040560" cy="5760640"/>
          </a:xfrm>
        </p:spPr>
        <p:txBody>
          <a:bodyPr vert="horz" lIns="91440" tIns="45720" rIns="91440" bIns="45720" rtlCol="0" anchor="ctr">
            <a:noAutofit/>
          </a:bodyPr>
          <a:lstStyle/>
          <a:p>
            <a:pPr algn="ctr">
              <a:defRPr sz="4000" b="1">
                <a:solidFill>
                  <a:srgbClr val="93163C"/>
                </a:solidFill>
              </a:defRPr>
            </a:pPr>
            <a:r>
              <a:rPr lang="fr-FR" kern="1200" noProof="0" dirty="0">
                <a:solidFill>
                  <a:schemeClr val="tx1"/>
                </a:solidFill>
                <a:latin typeface="Termina Medium" panose="00000600000000000000" pitchFamily="50" charset="0"/>
                <a:cs typeface="+mj-cs"/>
              </a:rPr>
              <a:t>Étape 0 </a:t>
            </a:r>
            <a:br>
              <a:rPr lang="fr-FR" kern="1200" noProof="0" dirty="0">
                <a:solidFill>
                  <a:schemeClr val="tx1"/>
                </a:solidFill>
                <a:latin typeface="Termina Medium" panose="00000600000000000000" pitchFamily="50" charset="0"/>
                <a:cs typeface="+mj-cs"/>
              </a:rPr>
            </a:br>
            <a:r>
              <a:rPr lang="fr-FR" kern="1200" noProof="0" dirty="0">
                <a:solidFill>
                  <a:schemeClr val="tx1"/>
                </a:solidFill>
                <a:latin typeface="Termina Medium" panose="00000600000000000000" pitchFamily="50" charset="0"/>
                <a:cs typeface="+mj-cs"/>
              </a:rPr>
              <a:t>Ou Aller ?</a:t>
            </a:r>
            <a:br>
              <a:rPr lang="fr-FR" kern="1200" noProof="0" dirty="0">
                <a:solidFill>
                  <a:schemeClr val="tx1"/>
                </a:solidFill>
                <a:latin typeface="Termina Medium" panose="00000600000000000000" pitchFamily="50" charset="0"/>
                <a:cs typeface="+mj-cs"/>
              </a:rPr>
            </a:br>
            <a:br>
              <a:rPr lang="fr-FR" kern="1200" noProof="0" dirty="0">
                <a:solidFill>
                  <a:schemeClr val="tx1"/>
                </a:solidFill>
                <a:latin typeface="Termina Medium" panose="00000600000000000000" pitchFamily="50" charset="0"/>
                <a:cs typeface="+mj-cs"/>
              </a:rPr>
            </a:br>
            <a:r>
              <a:rPr lang="fr-FR" sz="1600" kern="1200" noProof="0" dirty="0">
                <a:solidFill>
                  <a:schemeClr val="tx1"/>
                </a:solidFill>
                <a:latin typeface="Montserrat Light" pitchFamily="2" charset="0"/>
                <a:cs typeface="+mj-cs"/>
              </a:rPr>
              <a:t>1 minutes, agréable</a:t>
            </a:r>
            <a:br>
              <a:rPr lang="fr-FR" sz="1600" kern="1200" noProof="0" dirty="0">
                <a:solidFill>
                  <a:schemeClr val="tx1"/>
                </a:solidFill>
                <a:latin typeface="Termina Medium" panose="00000600000000000000" pitchFamily="50" charset="0"/>
                <a:cs typeface="+mj-cs"/>
              </a:rPr>
            </a:br>
            <a:br>
              <a:rPr lang="fr-FR" kern="1200" noProof="0" dirty="0">
                <a:solidFill>
                  <a:schemeClr val="tx1"/>
                </a:solidFill>
                <a:latin typeface="Termina Medium" panose="00000600000000000000" pitchFamily="50" charset="0"/>
                <a:cs typeface="+mj-cs"/>
              </a:rPr>
            </a:br>
            <a:r>
              <a:rPr lang="fr-FR" sz="2000" kern="1200" noProof="0" dirty="0">
                <a:solidFill>
                  <a:schemeClr val="tx1"/>
                </a:solidFill>
                <a:latin typeface="Montserrat Light" pitchFamily="2" charset="0"/>
                <a:cs typeface="+mj-cs"/>
              </a:rPr>
              <a:t>On fait rêver</a:t>
            </a:r>
            <a:br>
              <a:rPr lang="fr-FR" sz="2000" kern="1200" noProof="0" dirty="0">
                <a:solidFill>
                  <a:schemeClr val="tx1"/>
                </a:solidFill>
                <a:latin typeface="Montserrat Light" pitchFamily="2" charset="0"/>
                <a:cs typeface="+mj-cs"/>
              </a:rPr>
            </a:br>
            <a:r>
              <a:rPr lang="fr-FR" sz="2000" kern="1200" noProof="0" dirty="0">
                <a:solidFill>
                  <a:schemeClr val="tx1"/>
                </a:solidFill>
                <a:latin typeface="Montserrat Light" pitchFamily="2" charset="0"/>
                <a:cs typeface="+mj-cs"/>
              </a:rPr>
              <a:t>On parle de simplicité</a:t>
            </a:r>
            <a:br>
              <a:rPr lang="fr-FR" sz="2000" kern="1200" noProof="0" dirty="0">
                <a:solidFill>
                  <a:schemeClr val="tx1"/>
                </a:solidFill>
                <a:latin typeface="Montserrat Light" pitchFamily="2" charset="0"/>
                <a:cs typeface="+mj-cs"/>
              </a:rPr>
            </a:br>
            <a:r>
              <a:rPr lang="fr-FR" sz="2000" kern="1200" noProof="0" dirty="0">
                <a:solidFill>
                  <a:schemeClr val="tx1"/>
                </a:solidFill>
                <a:latin typeface="Montserrat Light" pitchFamily="2" charset="0"/>
                <a:cs typeface="+mj-cs"/>
              </a:rPr>
              <a:t>on fixe une date</a:t>
            </a:r>
          </a:p>
        </p:txBody>
      </p:sp>
      <p:sp>
        <p:nvSpPr>
          <p:cNvPr id="14" name="ZoneTexte 13">
            <a:extLst>
              <a:ext uri="{FF2B5EF4-FFF2-40B4-BE49-F238E27FC236}">
                <a16:creationId xmlns:a16="http://schemas.microsoft.com/office/drawing/2014/main" id="{FC2E867D-E5A0-7081-953E-1CF8A77AE42F}"/>
              </a:ext>
            </a:extLst>
          </p:cNvPr>
          <p:cNvSpPr txBox="1"/>
          <p:nvPr/>
        </p:nvSpPr>
        <p:spPr>
          <a:xfrm>
            <a:off x="838201" y="2482589"/>
            <a:ext cx="3816096" cy="3694373"/>
          </a:xfrm>
          <a:prstGeom prst="rect">
            <a:avLst/>
          </a:prstGeom>
        </p:spPr>
        <p:txBody>
          <a:bodyPr vert="horz" lIns="91440" tIns="45720" rIns="91440" bIns="45720" rtlCol="0">
            <a:normAutofit/>
          </a:bodyPr>
          <a:lstStyle/>
          <a:p>
            <a:pPr>
              <a:lnSpc>
                <a:spcPct val="90000"/>
              </a:lnSpc>
              <a:spcAft>
                <a:spcPts val="600"/>
              </a:spcAft>
              <a:defRPr sz="1600"/>
            </a:pPr>
            <a:endParaRPr lang="fr-FR" sz="2000" noProof="0" dirty="0"/>
          </a:p>
        </p:txBody>
      </p:sp>
      <p:pic>
        <p:nvPicPr>
          <p:cNvPr id="25" name="Image 24" descr="Une image contenant Photographie aérienne, Vue plongeante, arbre, plein air&#10;&#10;Le contenu généré par l’IA peut être incorrect.">
            <a:extLst>
              <a:ext uri="{FF2B5EF4-FFF2-40B4-BE49-F238E27FC236}">
                <a16:creationId xmlns:a16="http://schemas.microsoft.com/office/drawing/2014/main" id="{4C9C7071-0B00-D6E2-1F5C-E7BBFC7FAC9B}"/>
              </a:ext>
            </a:extLst>
          </p:cNvPr>
          <p:cNvPicPr>
            <a:picLocks noChangeAspect="1"/>
          </p:cNvPicPr>
          <p:nvPr/>
        </p:nvPicPr>
        <p:blipFill>
          <a:blip r:embed="rId2">
            <a:extLst>
              <a:ext uri="{28A0092B-C50C-407E-A947-70E740481C1C}">
                <a14:useLocalDpi xmlns:a14="http://schemas.microsoft.com/office/drawing/2010/main" val="0"/>
              </a:ext>
            </a:extLst>
          </a:blip>
          <a:srcRect t="5890" r="-1" b="232"/>
          <a:stretch>
            <a:fillRect/>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20" name="Image 19" descr="Une image contenant plein air, arbre, ciel, paysage&#10;&#10;Le contenu généré par l’IA peut être incorrect.">
            <a:extLst>
              <a:ext uri="{FF2B5EF4-FFF2-40B4-BE49-F238E27FC236}">
                <a16:creationId xmlns:a16="http://schemas.microsoft.com/office/drawing/2014/main" id="{CF4F7660-4D19-23CD-653D-9DB2FDDC0A22}"/>
              </a:ext>
            </a:extLst>
          </p:cNvPr>
          <p:cNvPicPr>
            <a:picLocks noChangeAspect="1"/>
          </p:cNvPicPr>
          <p:nvPr/>
        </p:nvPicPr>
        <p:blipFill>
          <a:blip r:embed="rId3">
            <a:extLst>
              <a:ext uri="{28A0092B-C50C-407E-A947-70E740481C1C}">
                <a14:useLocalDpi xmlns:a14="http://schemas.microsoft.com/office/drawing/2010/main" val="0"/>
              </a:ext>
            </a:extLst>
          </a:blip>
          <a:srcRect t="32104" b="14101"/>
          <a:stretch>
            <a:fillRect/>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noProof="0" dirty="0"/>
          </a:p>
        </p:txBody>
      </p:sp>
      <p:sp>
        <p:nvSpPr>
          <p:cNvPr id="3" name="TextBox 2"/>
          <p:cNvSpPr txBox="1"/>
          <p:nvPr/>
        </p:nvSpPr>
        <p:spPr>
          <a:xfrm>
            <a:off x="914400" y="2286000"/>
            <a:ext cx="7315200" cy="1828800"/>
          </a:xfrm>
          <a:prstGeom prst="rect">
            <a:avLst/>
          </a:prstGeom>
          <a:noFill/>
        </p:spPr>
        <p:txBody>
          <a:bodyPr wrap="none">
            <a:spAutoFit/>
          </a:bodyPr>
          <a:lstStyle/>
          <a:p>
            <a:pPr algn="ctr">
              <a:defRPr sz="6000" b="1">
                <a:solidFill>
                  <a:srgbClr val="FFFFFF"/>
                </a:solidFill>
              </a:defRPr>
            </a:pPr>
            <a:r>
              <a:rPr lang="fr-FR" noProof="0" dirty="0"/>
              <a:t>ET SI...</a:t>
            </a:r>
          </a:p>
          <a:p>
            <a:pPr algn="ctr">
              <a:spcBef>
                <a:spcPts val="2000"/>
              </a:spcBef>
              <a:defRPr sz="3200">
                <a:solidFill>
                  <a:srgbClr val="FFFFFF"/>
                </a:solidFill>
              </a:defRPr>
            </a:pPr>
            <a:r>
              <a:rPr lang="fr-FR" noProof="0" dirty="0"/>
              <a:t>Tout cela pouvait prendre 15 minutes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noProof="0" dirty="0"/>
          </a:p>
        </p:txBody>
      </p:sp>
      <p:sp>
        <p:nvSpPr>
          <p:cNvPr id="3" name="TextBox 2"/>
          <p:cNvSpPr txBox="1"/>
          <p:nvPr/>
        </p:nvSpPr>
        <p:spPr>
          <a:xfrm>
            <a:off x="1665595" y="2286000"/>
            <a:ext cx="5812810" cy="1764586"/>
          </a:xfrm>
          <a:prstGeom prst="rect">
            <a:avLst/>
          </a:prstGeom>
          <a:noFill/>
        </p:spPr>
        <p:txBody>
          <a:bodyPr wrap="none">
            <a:spAutoFit/>
          </a:bodyPr>
          <a:lstStyle/>
          <a:p>
            <a:pPr algn="ctr">
              <a:defRPr sz="6000" b="1">
                <a:solidFill>
                  <a:srgbClr val="FFFFFF"/>
                </a:solidFill>
              </a:defRPr>
            </a:pPr>
            <a:r>
              <a:rPr lang="fr-FR" noProof="0" dirty="0"/>
              <a:t>Avec </a:t>
            </a:r>
            <a:r>
              <a:rPr lang="fr-FR" noProof="0" dirty="0" err="1"/>
              <a:t>Alflight</a:t>
            </a:r>
            <a:endParaRPr lang="fr-FR" noProof="0" dirty="0"/>
          </a:p>
          <a:p>
            <a:pPr algn="ctr">
              <a:spcBef>
                <a:spcPts val="2000"/>
              </a:spcBef>
              <a:defRPr sz="3200">
                <a:solidFill>
                  <a:srgbClr val="FFFFFF"/>
                </a:solidFill>
              </a:defRPr>
            </a:pPr>
            <a:r>
              <a:rPr lang="fr-FR" noProof="0" dirty="0"/>
              <a:t>La préparation de vol réinventée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4000" b="1">
                <a:solidFill>
                  <a:srgbClr val="93163C"/>
                </a:solidFill>
              </a:defRPr>
            </a:pPr>
            <a:r>
              <a:rPr lang="fr-FR" noProof="0" dirty="0"/>
              <a:t>Comment Fonctionne </a:t>
            </a:r>
            <a:r>
              <a:rPr lang="fr-FR" noProof="0" dirty="0" err="1"/>
              <a:t>Alflight</a:t>
            </a:r>
            <a:r>
              <a:rPr lang="fr-FR" noProof="0" dirty="0"/>
              <a:t> ?</a:t>
            </a:r>
          </a:p>
        </p:txBody>
      </p:sp>
      <p:sp>
        <p:nvSpPr>
          <p:cNvPr id="3" name="Content Placeholder 2"/>
          <p:cNvSpPr>
            <a:spLocks noGrp="1"/>
          </p:cNvSpPr>
          <p:nvPr>
            <p:ph idx="1"/>
          </p:nvPr>
        </p:nvSpPr>
        <p:spPr/>
        <p:txBody>
          <a:bodyPr>
            <a:normAutofit fontScale="62500" lnSpcReduction="20000"/>
          </a:bodyPr>
          <a:lstStyle/>
          <a:p>
            <a:pPr>
              <a:spcAft>
                <a:spcPts val="2000"/>
              </a:spcAft>
              <a:defRPr sz="1800" i="1">
                <a:solidFill>
                  <a:srgbClr val="6B0F2B"/>
                </a:solidFill>
              </a:defRPr>
            </a:pPr>
            <a:r>
              <a:rPr lang="fr-FR" noProof="0" dirty="0"/>
              <a:t>🎯 2 étapes simples pour une efficacité maximale</a:t>
            </a:r>
          </a:p>
          <a:p>
            <a:pPr>
              <a:spcBef>
                <a:spcPts val="1000"/>
              </a:spcBef>
              <a:defRPr sz="1800"/>
            </a:pPr>
            <a:r>
              <a:rPr lang="fr-FR" noProof="0" dirty="0"/>
              <a:t>📱 </a:t>
            </a:r>
            <a:r>
              <a:rPr lang="fr-FR" noProof="0" dirty="0" err="1"/>
              <a:t>Alflight</a:t>
            </a:r>
            <a:r>
              <a:rPr lang="fr-FR" noProof="0" dirty="0"/>
              <a:t> révolutionne la préparation de vol en 2 étapes :</a:t>
            </a:r>
          </a:p>
          <a:p>
            <a:pPr>
              <a:spcBef>
                <a:spcPts val="1000"/>
              </a:spcBef>
              <a:defRPr sz="1800"/>
            </a:pPr>
            <a:endParaRPr lang="fr-FR" noProof="0" dirty="0"/>
          </a:p>
          <a:p>
            <a:pPr>
              <a:spcBef>
                <a:spcPts val="1000"/>
              </a:spcBef>
              <a:defRPr sz="1800"/>
            </a:pPr>
            <a:r>
              <a:rPr lang="fr-FR" noProof="0" dirty="0"/>
              <a:t>1️⃣ PREMIÈRE UTILISATION : Configuration initiale</a:t>
            </a:r>
          </a:p>
          <a:p>
            <a:pPr lvl="1">
              <a:spcBef>
                <a:spcPts val="600"/>
              </a:spcBef>
              <a:defRPr sz="1500"/>
            </a:pPr>
            <a:r>
              <a:rPr lang="fr-FR" noProof="0" dirty="0"/>
              <a:t>⏱️ Durée : 10-15 minutes (UNE SEULE FOIS)</a:t>
            </a:r>
          </a:p>
          <a:p>
            <a:pPr lvl="1">
              <a:spcBef>
                <a:spcPts val="600"/>
              </a:spcBef>
              <a:defRPr sz="1500"/>
            </a:pPr>
            <a:r>
              <a:rPr lang="fr-FR" noProof="0" dirty="0"/>
              <a:t>• Créer votre profil pilote (licences, qualifications)</a:t>
            </a:r>
          </a:p>
          <a:p>
            <a:pPr lvl="1">
              <a:spcBef>
                <a:spcPts val="600"/>
              </a:spcBef>
              <a:defRPr sz="1500"/>
            </a:pPr>
            <a:r>
              <a:rPr lang="fr-FR" noProof="0" dirty="0"/>
              <a:t>• Télécharger vos avions favoris depuis la bibliothèque</a:t>
            </a:r>
          </a:p>
          <a:p>
            <a:pPr lvl="1">
              <a:spcBef>
                <a:spcPts val="600"/>
              </a:spcBef>
              <a:defRPr sz="1500"/>
            </a:pPr>
            <a:r>
              <a:rPr lang="fr-FR" noProof="0" dirty="0"/>
              <a:t>• Configurer vos préférences (unités, aérodromes habituels)</a:t>
            </a:r>
          </a:p>
          <a:p>
            <a:pPr>
              <a:spcBef>
                <a:spcPts val="1000"/>
              </a:spcBef>
              <a:defRPr sz="1800"/>
            </a:pPr>
            <a:endParaRPr lang="fr-FR" noProof="0" dirty="0"/>
          </a:p>
          <a:p>
            <a:pPr>
              <a:spcBef>
                <a:spcPts val="1000"/>
              </a:spcBef>
              <a:defRPr sz="1800"/>
            </a:pPr>
            <a:r>
              <a:rPr lang="fr-FR" noProof="0" dirty="0"/>
              <a:t>2️⃣ CHAQUE VOL SUIVANT : Préparation instantanée</a:t>
            </a:r>
          </a:p>
          <a:p>
            <a:pPr lvl="1">
              <a:spcBef>
                <a:spcPts val="600"/>
              </a:spcBef>
              <a:defRPr sz="1500" b="1">
                <a:solidFill>
                  <a:srgbClr val="3B82F6"/>
                </a:solidFill>
              </a:defRPr>
            </a:pPr>
            <a:r>
              <a:rPr lang="fr-FR" noProof="0" dirty="0"/>
              <a:t>⚡ Durée : 3 MINUTES CHRONO</a:t>
            </a:r>
          </a:p>
          <a:p>
            <a:pPr lvl="1">
              <a:spcBef>
                <a:spcPts val="600"/>
              </a:spcBef>
              <a:defRPr sz="1500"/>
            </a:pPr>
            <a:r>
              <a:rPr lang="fr-FR" noProof="0" dirty="0"/>
              <a:t>• Saisir départ/arrivée → Tout le reste est AUTOMATIQUE</a:t>
            </a:r>
          </a:p>
          <a:p>
            <a:pPr lvl="1">
              <a:spcBef>
                <a:spcPts val="600"/>
              </a:spcBef>
              <a:defRPr sz="1500"/>
            </a:pPr>
            <a:r>
              <a:rPr lang="fr-FR" noProof="0" dirty="0"/>
              <a:t>• Validation des calculs → Prêt à décoller !</a:t>
            </a:r>
          </a:p>
          <a:p>
            <a:pPr marL="0" indent="0">
              <a:spcBef>
                <a:spcPts val="1000"/>
              </a:spcBef>
              <a:buNone/>
              <a:defRPr sz="1800"/>
            </a:pPr>
            <a:endParaRPr lang="fr-FR" noProof="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sz="4000" b="1">
                <a:solidFill>
                  <a:srgbClr val="93163C"/>
                </a:solidFill>
              </a:defRPr>
            </a:pPr>
            <a:r>
              <a:rPr lang="fr-FR" noProof="0" dirty="0"/>
              <a:t>1️⃣ Première Utilisation : Configuration Initiale</a:t>
            </a:r>
          </a:p>
        </p:txBody>
      </p:sp>
      <p:sp>
        <p:nvSpPr>
          <p:cNvPr id="3" name="Content Placeholder 2"/>
          <p:cNvSpPr>
            <a:spLocks noGrp="1"/>
          </p:cNvSpPr>
          <p:nvPr>
            <p:ph idx="1"/>
          </p:nvPr>
        </p:nvSpPr>
        <p:spPr/>
        <p:txBody>
          <a:bodyPr>
            <a:normAutofit fontScale="25000" lnSpcReduction="20000"/>
          </a:bodyPr>
          <a:lstStyle/>
          <a:p>
            <a:pPr>
              <a:spcAft>
                <a:spcPts val="2000"/>
              </a:spcAft>
              <a:defRPr sz="1800" i="1">
                <a:solidFill>
                  <a:srgbClr val="6B0F2B"/>
                </a:solidFill>
              </a:defRPr>
            </a:pPr>
            <a:r>
              <a:rPr lang="fr-FR" noProof="0" dirty="0"/>
              <a:t>⏱️ Durée totale : 10-15 minutes (une seule fois dans votre vie de pilote !)</a:t>
            </a:r>
          </a:p>
          <a:p>
            <a:pPr>
              <a:spcBef>
                <a:spcPts val="1000"/>
              </a:spcBef>
              <a:defRPr sz="1800"/>
            </a:pPr>
            <a:r>
              <a:rPr lang="fr-FR" noProof="0" dirty="0"/>
              <a:t>👤 ÉTAPE 1 : Profil Pilote (3-5 min)</a:t>
            </a:r>
          </a:p>
          <a:p>
            <a:pPr lvl="1">
              <a:spcBef>
                <a:spcPts val="600"/>
              </a:spcBef>
              <a:defRPr sz="1500"/>
            </a:pPr>
            <a:r>
              <a:rPr lang="fr-FR" noProof="0" dirty="0"/>
              <a:t>• Nom, prénom, date de naissance</a:t>
            </a:r>
          </a:p>
          <a:p>
            <a:pPr lvl="1">
              <a:spcBef>
                <a:spcPts val="600"/>
              </a:spcBef>
              <a:defRPr sz="1500"/>
            </a:pPr>
            <a:r>
              <a:rPr lang="fr-FR" noProof="0" dirty="0"/>
              <a:t>• Licence (LAPL, PPL, CPL...) + numéro</a:t>
            </a:r>
          </a:p>
          <a:p>
            <a:pPr lvl="1">
              <a:spcBef>
                <a:spcPts val="600"/>
              </a:spcBef>
              <a:defRPr sz="1500"/>
            </a:pPr>
            <a:r>
              <a:rPr lang="fr-FR" noProof="0" dirty="0"/>
              <a:t>• Qualifications (SEP, MEP, Night, IR...)</a:t>
            </a:r>
          </a:p>
          <a:p>
            <a:pPr lvl="1">
              <a:spcBef>
                <a:spcPts val="600"/>
              </a:spcBef>
              <a:defRPr sz="1500"/>
            </a:pPr>
            <a:r>
              <a:rPr lang="fr-FR" noProof="0" dirty="0"/>
              <a:t>• Certificat médical (classe + date expiration)</a:t>
            </a:r>
          </a:p>
          <a:p>
            <a:pPr lvl="1">
              <a:spcBef>
                <a:spcPts val="600"/>
              </a:spcBef>
              <a:defRPr sz="1500" b="1">
                <a:solidFill>
                  <a:srgbClr val="10B981"/>
                </a:solidFill>
              </a:defRPr>
            </a:pPr>
            <a:r>
              <a:rPr lang="fr-FR" noProof="0" dirty="0"/>
              <a:t>✅ Alertes automatiques pour renouvellements !</a:t>
            </a:r>
          </a:p>
          <a:p>
            <a:pPr>
              <a:spcBef>
                <a:spcPts val="1000"/>
              </a:spcBef>
              <a:defRPr sz="1800"/>
            </a:pPr>
            <a:r>
              <a:rPr lang="fr-FR" noProof="0" dirty="0"/>
              <a:t>✈️ ÉTAPE 2 : Télécharger Avions (2-3 min)</a:t>
            </a:r>
          </a:p>
          <a:p>
            <a:pPr lvl="1">
              <a:spcBef>
                <a:spcPts val="600"/>
              </a:spcBef>
              <a:defRPr sz="1500"/>
            </a:pPr>
            <a:r>
              <a:rPr lang="fr-FR" noProof="0" dirty="0"/>
              <a:t>• Accéder bibliothèque intégrée (50+ modèles)</a:t>
            </a:r>
          </a:p>
          <a:p>
            <a:pPr lvl="1">
              <a:spcBef>
                <a:spcPts val="600"/>
              </a:spcBef>
              <a:defRPr sz="1500"/>
            </a:pPr>
            <a:r>
              <a:rPr lang="fr-FR" noProof="0" dirty="0"/>
              <a:t>• Rechercher votre avion (DA40 NG, C172, PA28...)</a:t>
            </a:r>
          </a:p>
          <a:p>
            <a:pPr lvl="1">
              <a:spcBef>
                <a:spcPts val="600"/>
              </a:spcBef>
              <a:defRPr sz="1500"/>
            </a:pPr>
            <a:r>
              <a:rPr lang="fr-FR" noProof="0" dirty="0"/>
              <a:t>• Télécharger : performances + abaques + limites</a:t>
            </a:r>
          </a:p>
          <a:p>
            <a:pPr lvl="1">
              <a:spcBef>
                <a:spcPts val="600"/>
              </a:spcBef>
              <a:defRPr sz="1500"/>
            </a:pPr>
            <a:r>
              <a:rPr lang="fr-FR" noProof="0" dirty="0"/>
              <a:t>• Ajouter immatriculation (F-HSTR, F-GXYZ...)</a:t>
            </a:r>
          </a:p>
          <a:p>
            <a:pPr lvl="1">
              <a:spcBef>
                <a:spcPts val="600"/>
              </a:spcBef>
              <a:defRPr sz="1500" b="1">
                <a:solidFill>
                  <a:srgbClr val="10B981"/>
                </a:solidFill>
              </a:defRPr>
            </a:pPr>
            <a:r>
              <a:rPr lang="fr-FR" noProof="0" dirty="0"/>
              <a:t>✅ Avion prêt avec TOUTES ses données techniques !</a:t>
            </a:r>
          </a:p>
          <a:p>
            <a:pPr>
              <a:spcBef>
                <a:spcPts val="1000"/>
              </a:spcBef>
              <a:defRPr sz="1800"/>
            </a:pPr>
            <a:r>
              <a:rPr lang="fr-FR" noProof="0" dirty="0"/>
              <a:t>⚙️ ÉTAPE 3 : Préférences Unités (2-3 min)</a:t>
            </a:r>
          </a:p>
          <a:p>
            <a:pPr lvl="1">
              <a:spcBef>
                <a:spcPts val="600"/>
              </a:spcBef>
              <a:defRPr sz="1500"/>
            </a:pPr>
            <a:r>
              <a:rPr lang="fr-FR" noProof="0" dirty="0"/>
              <a:t>• Choisir </a:t>
            </a:r>
            <a:r>
              <a:rPr lang="fr-FR" noProof="0" dirty="0" err="1"/>
              <a:t>preset</a:t>
            </a:r>
            <a:r>
              <a:rPr lang="fr-FR" noProof="0" dirty="0"/>
              <a:t> rapide : EASA (Europe) ou FAA (USA)</a:t>
            </a:r>
          </a:p>
          <a:p>
            <a:pPr lvl="1">
              <a:spcBef>
                <a:spcPts val="600"/>
              </a:spcBef>
              <a:defRPr sz="1500"/>
            </a:pPr>
            <a:r>
              <a:rPr lang="fr-FR" noProof="0" dirty="0"/>
              <a:t>• Ou personnaliser : distances (nm/km), vitesses (kt/km/h)...</a:t>
            </a:r>
          </a:p>
          <a:p>
            <a:pPr lvl="1">
              <a:spcBef>
                <a:spcPts val="600"/>
              </a:spcBef>
              <a:defRPr sz="1500"/>
            </a:pPr>
            <a:r>
              <a:rPr lang="fr-FR" noProof="0" dirty="0"/>
              <a:t>• Configurer aérodromes favoris (base habituelle)</a:t>
            </a:r>
          </a:p>
          <a:p>
            <a:pPr lvl="1">
              <a:spcBef>
                <a:spcPts val="600"/>
              </a:spcBef>
              <a:defRPr sz="1500" b="1">
                <a:solidFill>
                  <a:srgbClr val="10B981"/>
                </a:solidFill>
              </a:defRPr>
            </a:pPr>
            <a:r>
              <a:rPr lang="fr-FR" noProof="0" dirty="0"/>
              <a:t>✅ Application adaptée à VOS habitudes !</a:t>
            </a:r>
          </a:p>
          <a:p>
            <a:pPr>
              <a:spcBef>
                <a:spcPts val="1000"/>
              </a:spcBef>
              <a:defRPr sz="1800"/>
            </a:pPr>
            <a:r>
              <a:rPr lang="fr-FR" noProof="0" dirty="0"/>
              <a:t>📲 ÉTAPE 4 : Synchronisation (2-3 min)</a:t>
            </a:r>
          </a:p>
          <a:p>
            <a:pPr lvl="1">
              <a:spcBef>
                <a:spcPts val="600"/>
              </a:spcBef>
              <a:defRPr sz="1500"/>
            </a:pPr>
            <a:r>
              <a:rPr lang="fr-FR" noProof="0" dirty="0"/>
              <a:t>• Créer compte </a:t>
            </a:r>
            <a:r>
              <a:rPr lang="fr-FR" noProof="0" dirty="0" err="1"/>
              <a:t>Supabase</a:t>
            </a:r>
            <a:r>
              <a:rPr lang="fr-FR" noProof="0" dirty="0"/>
              <a:t> (email + mot de passe)</a:t>
            </a:r>
          </a:p>
          <a:p>
            <a:pPr lvl="1">
              <a:spcBef>
                <a:spcPts val="600"/>
              </a:spcBef>
              <a:defRPr sz="1500"/>
            </a:pPr>
            <a:r>
              <a:rPr lang="fr-FR" noProof="0" dirty="0"/>
              <a:t>• Sync automatique multi-appareils (phone + tablette + PC)</a:t>
            </a:r>
          </a:p>
          <a:p>
            <a:pPr lvl="1">
              <a:spcBef>
                <a:spcPts val="600"/>
              </a:spcBef>
              <a:defRPr sz="1500" b="1">
                <a:solidFill>
                  <a:srgbClr val="10B981"/>
                </a:solidFill>
              </a:defRPr>
            </a:pPr>
            <a:r>
              <a:rPr lang="fr-FR" noProof="0" dirty="0"/>
              <a:t>✅ Vos données partout, tout le temps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noProof="0" dirty="0"/>
          </a:p>
        </p:txBody>
      </p:sp>
      <p:sp>
        <p:nvSpPr>
          <p:cNvPr id="3" name="TextBox 2"/>
          <p:cNvSpPr txBox="1"/>
          <p:nvPr/>
        </p:nvSpPr>
        <p:spPr>
          <a:xfrm>
            <a:off x="914400" y="2286000"/>
            <a:ext cx="7315200" cy="1828800"/>
          </a:xfrm>
          <a:prstGeom prst="rect">
            <a:avLst/>
          </a:prstGeom>
          <a:noFill/>
        </p:spPr>
        <p:txBody>
          <a:bodyPr wrap="none">
            <a:spAutoFit/>
          </a:bodyPr>
          <a:lstStyle/>
          <a:p>
            <a:pPr algn="ctr">
              <a:defRPr sz="6000" b="1">
                <a:solidFill>
                  <a:srgbClr val="FFFFFF"/>
                </a:solidFill>
              </a:defRPr>
            </a:pPr>
            <a:r>
              <a:rPr lang="fr-FR" noProof="0" dirty="0"/>
              <a:t>Et Maintenant...</a:t>
            </a:r>
          </a:p>
          <a:p>
            <a:pPr algn="ctr">
              <a:spcBef>
                <a:spcPts val="2000"/>
              </a:spcBef>
              <a:defRPr sz="3200">
                <a:solidFill>
                  <a:srgbClr val="FFFFFF"/>
                </a:solidFill>
              </a:defRPr>
            </a:pPr>
            <a:r>
              <a:rPr lang="fr-FR" noProof="0" dirty="0"/>
              <a:t>Préparez CHAQUE vol en 3 minutes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sz="4000" b="1">
                <a:solidFill>
                  <a:srgbClr val="93163C"/>
                </a:solidFill>
              </a:defRPr>
            </a:pPr>
            <a:r>
              <a:rPr lang="fr-FR" noProof="0" dirty="0"/>
              <a:t>2️⃣ Chaque Vol : Préparation en 3 Minutes ⚡</a:t>
            </a:r>
          </a:p>
        </p:txBody>
      </p:sp>
      <p:sp>
        <p:nvSpPr>
          <p:cNvPr id="3" name="Content Placeholder 2"/>
          <p:cNvSpPr>
            <a:spLocks noGrp="1"/>
          </p:cNvSpPr>
          <p:nvPr>
            <p:ph idx="1"/>
          </p:nvPr>
        </p:nvSpPr>
        <p:spPr/>
        <p:txBody>
          <a:bodyPr>
            <a:normAutofit fontScale="25000" lnSpcReduction="20000"/>
          </a:bodyPr>
          <a:lstStyle/>
          <a:p>
            <a:pPr>
              <a:spcAft>
                <a:spcPts val="2000"/>
              </a:spcAft>
              <a:defRPr sz="1800" i="1">
                <a:solidFill>
                  <a:srgbClr val="6B0F2B"/>
                </a:solidFill>
              </a:defRPr>
            </a:pPr>
            <a:r>
              <a:rPr lang="fr-FR" noProof="0" dirty="0"/>
              <a:t>⏱️ Chronomètre : De l'ouverture de l'app au décollage en 180 secondes</a:t>
            </a:r>
          </a:p>
          <a:p>
            <a:pPr>
              <a:spcBef>
                <a:spcPts val="1000"/>
              </a:spcBef>
              <a:defRPr sz="1800"/>
            </a:pPr>
            <a:r>
              <a:rPr lang="fr-FR" noProof="0" dirty="0"/>
              <a:t>🚀 MINUTE 1 : Saisie du Vol (30 secondes)</a:t>
            </a:r>
          </a:p>
          <a:p>
            <a:pPr lvl="1">
              <a:spcBef>
                <a:spcPts val="600"/>
              </a:spcBef>
              <a:defRPr sz="1500"/>
            </a:pPr>
            <a:r>
              <a:rPr lang="fr-FR" noProof="0" dirty="0"/>
              <a:t>• Ouvrir </a:t>
            </a:r>
            <a:r>
              <a:rPr lang="fr-FR" noProof="0" dirty="0" err="1"/>
              <a:t>Alflight</a:t>
            </a:r>
            <a:r>
              <a:rPr lang="fr-FR" noProof="0" dirty="0"/>
              <a:t> → Onglet 'Nouveau Vol'</a:t>
            </a:r>
          </a:p>
          <a:p>
            <a:pPr lvl="1">
              <a:spcBef>
                <a:spcPts val="600"/>
              </a:spcBef>
              <a:defRPr sz="1500"/>
            </a:pPr>
            <a:r>
              <a:rPr lang="fr-FR" noProof="0" dirty="0"/>
              <a:t>• Saisir départ : LFST (Strasbourg)</a:t>
            </a:r>
          </a:p>
          <a:p>
            <a:pPr lvl="1">
              <a:spcBef>
                <a:spcPts val="600"/>
              </a:spcBef>
              <a:defRPr sz="1500"/>
            </a:pPr>
            <a:r>
              <a:rPr lang="fr-FR" noProof="0" dirty="0"/>
              <a:t>• Saisir arrivée : LFPO (Paris-Orly)</a:t>
            </a:r>
          </a:p>
          <a:p>
            <a:pPr lvl="1">
              <a:spcBef>
                <a:spcPts val="600"/>
              </a:spcBef>
              <a:defRPr sz="1500"/>
            </a:pPr>
            <a:r>
              <a:rPr lang="fr-FR" noProof="0" dirty="0"/>
              <a:t>• Sélectionner avion : F-HSTR (DA40 NG)</a:t>
            </a:r>
          </a:p>
          <a:p>
            <a:pPr lvl="1">
              <a:spcBef>
                <a:spcPts val="600"/>
              </a:spcBef>
              <a:defRPr sz="1500"/>
            </a:pPr>
            <a:r>
              <a:rPr lang="fr-FR" noProof="0" dirty="0"/>
              <a:t>• Date/heure vol : Aujourd'hui 14h00</a:t>
            </a:r>
          </a:p>
          <a:p>
            <a:pPr lvl="1">
              <a:spcBef>
                <a:spcPts val="600"/>
              </a:spcBef>
              <a:defRPr sz="1500" b="1">
                <a:solidFill>
                  <a:srgbClr val="10B981"/>
                </a:solidFill>
              </a:defRPr>
            </a:pPr>
            <a:r>
              <a:rPr lang="fr-FR" noProof="0" dirty="0"/>
              <a:t>✅ Clic sur 'Préparer Vol' → MAGIE !</a:t>
            </a:r>
          </a:p>
          <a:p>
            <a:pPr>
              <a:spcBef>
                <a:spcPts val="1000"/>
              </a:spcBef>
              <a:defRPr sz="1800"/>
            </a:pPr>
            <a:endParaRPr lang="fr-FR" noProof="0" dirty="0"/>
          </a:p>
          <a:p>
            <a:pPr>
              <a:spcBef>
                <a:spcPts val="1000"/>
              </a:spcBef>
              <a:defRPr sz="1800" b="1">
                <a:solidFill>
                  <a:srgbClr val="3B82F6"/>
                </a:solidFill>
              </a:defRPr>
            </a:pPr>
            <a:r>
              <a:rPr lang="fr-FR" noProof="0" dirty="0"/>
              <a:t>⚡ MINUTE 2 : </a:t>
            </a:r>
            <a:r>
              <a:rPr lang="fr-FR" noProof="0" dirty="0" err="1"/>
              <a:t>Alflight</a:t>
            </a:r>
            <a:r>
              <a:rPr lang="fr-FR" noProof="0" dirty="0"/>
              <a:t> Fait TOUT Automatiquement (2 min)</a:t>
            </a:r>
          </a:p>
          <a:p>
            <a:pPr lvl="1">
              <a:spcBef>
                <a:spcPts val="600"/>
              </a:spcBef>
              <a:defRPr sz="1500" b="1">
                <a:solidFill>
                  <a:srgbClr val="10B981"/>
                </a:solidFill>
              </a:defRPr>
            </a:pPr>
            <a:r>
              <a:rPr lang="fr-FR" noProof="0" dirty="0"/>
              <a:t>✅ Récupération METAR/TAF temps réel (LFST + LFPO)</a:t>
            </a:r>
          </a:p>
          <a:p>
            <a:pPr lvl="1">
              <a:spcBef>
                <a:spcPts val="600"/>
              </a:spcBef>
              <a:defRPr sz="1500" b="1">
                <a:solidFill>
                  <a:srgbClr val="10B981"/>
                </a:solidFill>
              </a:defRPr>
            </a:pPr>
            <a:r>
              <a:rPr lang="fr-FR" noProof="0" dirty="0"/>
              <a:t>✅ Téléchargement NOTAM actifs (départ + arrivée + route)</a:t>
            </a:r>
          </a:p>
          <a:p>
            <a:pPr lvl="1">
              <a:spcBef>
                <a:spcPts val="600"/>
              </a:spcBef>
              <a:defRPr sz="1500" b="1">
                <a:solidFill>
                  <a:srgbClr val="10B981"/>
                </a:solidFill>
              </a:defRPr>
            </a:pPr>
            <a:r>
              <a:rPr lang="fr-FR" noProof="0" dirty="0"/>
              <a:t>✅ Téléchargement VAC à jour (PDF automatique)</a:t>
            </a:r>
          </a:p>
          <a:p>
            <a:pPr lvl="1">
              <a:spcBef>
                <a:spcPts val="600"/>
              </a:spcBef>
              <a:defRPr sz="1500" b="1">
                <a:solidFill>
                  <a:srgbClr val="10B981"/>
                </a:solidFill>
              </a:defRPr>
            </a:pPr>
            <a:r>
              <a:rPr lang="fr-FR" noProof="0" dirty="0"/>
              <a:t>✅ Calcul route optimale + </a:t>
            </a:r>
            <a:r>
              <a:rPr lang="fr-FR" noProof="0" dirty="0" err="1"/>
              <a:t>waypoints</a:t>
            </a:r>
            <a:r>
              <a:rPr lang="fr-FR" noProof="0" dirty="0"/>
              <a:t> GPS</a:t>
            </a:r>
          </a:p>
          <a:p>
            <a:pPr lvl="1">
              <a:spcBef>
                <a:spcPts val="600"/>
              </a:spcBef>
              <a:defRPr sz="1500" b="1">
                <a:solidFill>
                  <a:srgbClr val="10B981"/>
                </a:solidFill>
              </a:defRPr>
            </a:pPr>
            <a:r>
              <a:rPr lang="fr-FR" noProof="0" dirty="0"/>
              <a:t>✅ Calcul vents en altitude (FL50, FL75, FL100...)</a:t>
            </a:r>
          </a:p>
          <a:p>
            <a:pPr lvl="1">
              <a:spcBef>
                <a:spcPts val="600"/>
              </a:spcBef>
              <a:defRPr sz="1500" b="1">
                <a:solidFill>
                  <a:srgbClr val="10B981"/>
                </a:solidFill>
              </a:defRPr>
            </a:pPr>
            <a:r>
              <a:rPr lang="fr-FR" noProof="0" dirty="0"/>
              <a:t>✅ Calcul temps de vol et carburant nécessaire</a:t>
            </a:r>
          </a:p>
          <a:p>
            <a:pPr lvl="1">
              <a:spcBef>
                <a:spcPts val="600"/>
              </a:spcBef>
              <a:defRPr sz="1500" b="1">
                <a:solidFill>
                  <a:srgbClr val="10B981"/>
                </a:solidFill>
              </a:defRPr>
            </a:pPr>
            <a:r>
              <a:rPr lang="fr-FR" noProof="0" dirty="0"/>
              <a:t>✅ Calcul performances décollage (PA, DA, distance, marges)</a:t>
            </a:r>
          </a:p>
          <a:p>
            <a:pPr lvl="1">
              <a:spcBef>
                <a:spcPts val="600"/>
              </a:spcBef>
              <a:defRPr sz="1500" b="1">
                <a:solidFill>
                  <a:srgbClr val="10B981"/>
                </a:solidFill>
              </a:defRPr>
            </a:pPr>
            <a:r>
              <a:rPr lang="fr-FR" noProof="0" dirty="0"/>
              <a:t>✅ Calcul performances atterrissage (avec dégagement)</a:t>
            </a:r>
          </a:p>
          <a:p>
            <a:pPr lvl="1">
              <a:spcBef>
                <a:spcPts val="600"/>
              </a:spcBef>
              <a:defRPr sz="1500" b="1">
                <a:solidFill>
                  <a:srgbClr val="10B981"/>
                </a:solidFill>
              </a:defRPr>
            </a:pPr>
            <a:r>
              <a:rPr lang="fr-FR" noProof="0" dirty="0"/>
              <a:t>✅ Calcul </a:t>
            </a:r>
            <a:r>
              <a:rPr lang="fr-FR" noProof="0" dirty="0" err="1"/>
              <a:t>Weight</a:t>
            </a:r>
            <a:r>
              <a:rPr lang="fr-FR" noProof="0" dirty="0"/>
              <a:t> &amp; Balance automatique</a:t>
            </a:r>
          </a:p>
          <a:p>
            <a:pPr lvl="1">
              <a:spcBef>
                <a:spcPts val="600"/>
              </a:spcBef>
              <a:defRPr sz="1500" b="1">
                <a:solidFill>
                  <a:srgbClr val="10B981"/>
                </a:solidFill>
              </a:defRPr>
            </a:pPr>
            <a:r>
              <a:rPr lang="fr-FR" noProof="0" dirty="0"/>
              <a:t>✅ Génération plan de vol OLIVIA </a:t>
            </a:r>
            <a:r>
              <a:rPr lang="fr-FR" noProof="0" dirty="0" err="1"/>
              <a:t>pré-rempli</a:t>
            </a:r>
            <a:endParaRPr lang="fr-FR" noProof="0" dirty="0"/>
          </a:p>
          <a:p>
            <a:pPr lvl="1">
              <a:spcBef>
                <a:spcPts val="600"/>
              </a:spcBef>
              <a:defRPr sz="1500" b="1">
                <a:solidFill>
                  <a:srgbClr val="10B981"/>
                </a:solidFill>
              </a:defRPr>
            </a:pPr>
            <a:r>
              <a:rPr lang="fr-FR" noProof="0" dirty="0"/>
              <a:t>✅ Analyse espaces aériens traversés (TMA, CTR...)</a:t>
            </a:r>
          </a:p>
          <a:p>
            <a:pPr lvl="1">
              <a:spcBef>
                <a:spcPts val="600"/>
              </a:spcBef>
              <a:defRPr sz="1500" b="1">
                <a:solidFill>
                  <a:srgbClr val="10B981"/>
                </a:solidFill>
              </a:defRPr>
            </a:pPr>
            <a:r>
              <a:rPr lang="fr-FR" noProof="0" dirty="0"/>
              <a:t>✅ Export PDF complet prêt à imprimer</a:t>
            </a:r>
          </a:p>
          <a:p>
            <a:pPr>
              <a:spcBef>
                <a:spcPts val="1000"/>
              </a:spcBef>
              <a:defRPr sz="1800"/>
            </a:pPr>
            <a:endParaRPr lang="fr-FR" noProof="0" dirty="0"/>
          </a:p>
          <a:p>
            <a:pPr>
              <a:spcBef>
                <a:spcPts val="1000"/>
              </a:spcBef>
              <a:defRPr sz="1800"/>
            </a:pPr>
            <a:r>
              <a:rPr lang="fr-FR" noProof="0" dirty="0"/>
              <a:t>👀 MINUTE 3 : Validation Pilote (30 secondes)</a:t>
            </a:r>
          </a:p>
          <a:p>
            <a:pPr lvl="1">
              <a:spcBef>
                <a:spcPts val="600"/>
              </a:spcBef>
              <a:defRPr sz="1500"/>
            </a:pPr>
            <a:r>
              <a:rPr lang="fr-FR" noProof="0" dirty="0"/>
              <a:t>• Vérifier résultats affichés (distances, temps, fuel)</a:t>
            </a:r>
          </a:p>
          <a:p>
            <a:pPr lvl="1">
              <a:spcBef>
                <a:spcPts val="600"/>
              </a:spcBef>
              <a:defRPr sz="1500"/>
            </a:pPr>
            <a:r>
              <a:rPr lang="fr-FR" noProof="0" dirty="0"/>
              <a:t>• Lire NOTAM critiques surlignés en rouge</a:t>
            </a:r>
          </a:p>
          <a:p>
            <a:pPr lvl="1">
              <a:spcBef>
                <a:spcPts val="600"/>
              </a:spcBef>
              <a:defRPr sz="1500"/>
            </a:pPr>
            <a:r>
              <a:rPr lang="fr-FR" noProof="0" dirty="0"/>
              <a:t>• Valider météo VMC/IMC acceptable</a:t>
            </a:r>
          </a:p>
          <a:p>
            <a:pPr lvl="1">
              <a:spcBef>
                <a:spcPts val="600"/>
              </a:spcBef>
              <a:defRPr sz="1500"/>
            </a:pPr>
            <a:r>
              <a:rPr lang="fr-FR" noProof="0" dirty="0"/>
              <a:t>• Confirmer performances SAFE (verdicts verts)</a:t>
            </a:r>
          </a:p>
          <a:p>
            <a:pPr lvl="1">
              <a:spcBef>
                <a:spcPts val="600"/>
              </a:spcBef>
              <a:defRPr sz="1500" b="1">
                <a:solidFill>
                  <a:srgbClr val="10B981"/>
                </a:solidFill>
              </a:defRPr>
            </a:pPr>
            <a:r>
              <a:rPr lang="fr-FR" noProof="0" dirty="0"/>
              <a:t>✅ C'EST PRÊT ! Direction l'avion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4000" b="1">
                <a:solidFill>
                  <a:srgbClr val="93163C"/>
                </a:solidFill>
              </a:defRPr>
            </a:pPr>
            <a:r>
              <a:rPr lang="fr-FR" noProof="0" dirty="0"/>
              <a:t>Avant / Après : Le Changement Radical</a:t>
            </a:r>
          </a:p>
        </p:txBody>
      </p:sp>
      <p:sp>
        <p:nvSpPr>
          <p:cNvPr id="3" name="Content Placeholder 2"/>
          <p:cNvSpPr>
            <a:spLocks noGrp="1"/>
          </p:cNvSpPr>
          <p:nvPr>
            <p:ph sz="half" idx="1"/>
          </p:nvPr>
        </p:nvSpPr>
        <p:spPr/>
        <p:txBody>
          <a:bodyPr/>
          <a:lstStyle/>
          <a:p>
            <a:pPr>
              <a:spcAft>
                <a:spcPts val="1500"/>
              </a:spcAft>
              <a:defRPr sz="2400" b="1">
                <a:solidFill>
                  <a:srgbClr val="3B82F6"/>
                </a:solidFill>
              </a:defRPr>
            </a:pPr>
            <a:r>
              <a:rPr lang="fr-FR" noProof="0" dirty="0"/>
              <a:t>❌ AVANT (Sans </a:t>
            </a:r>
            <a:r>
              <a:rPr lang="fr-FR" noProof="0" dirty="0" err="1"/>
              <a:t>Alflight</a:t>
            </a:r>
            <a:r>
              <a:rPr lang="fr-FR" noProof="0" dirty="0"/>
              <a:t>)</a:t>
            </a:r>
          </a:p>
          <a:p>
            <a:pPr>
              <a:spcBef>
                <a:spcPts val="600"/>
              </a:spcBef>
              <a:defRPr sz="1400"/>
            </a:pPr>
            <a:r>
              <a:rPr lang="fr-FR" noProof="0" dirty="0"/>
              <a:t>⏱️ TEMPS : 3 heures par vol</a:t>
            </a:r>
          </a:p>
          <a:p>
            <a:pPr>
              <a:spcBef>
                <a:spcPts val="600"/>
              </a:spcBef>
              <a:defRPr sz="1400"/>
            </a:pPr>
            <a:r>
              <a:rPr lang="fr-FR" noProof="0" dirty="0"/>
              <a:t>📚 15-20 sites web à consulter</a:t>
            </a:r>
          </a:p>
          <a:p>
            <a:pPr>
              <a:spcBef>
                <a:spcPts val="600"/>
              </a:spcBef>
              <a:defRPr sz="1400"/>
            </a:pPr>
            <a:r>
              <a:rPr lang="fr-FR" noProof="0" dirty="0"/>
              <a:t>🧮 50+ calculs manuels</a:t>
            </a:r>
          </a:p>
          <a:p>
            <a:pPr>
              <a:spcBef>
                <a:spcPts val="600"/>
              </a:spcBef>
              <a:defRPr sz="1400"/>
            </a:pPr>
            <a:r>
              <a:rPr lang="fr-FR" noProof="0" dirty="0"/>
              <a:t>📄 Documents papier éparpillés</a:t>
            </a:r>
          </a:p>
          <a:p>
            <a:pPr>
              <a:spcBef>
                <a:spcPts val="600"/>
              </a:spcBef>
              <a:defRPr sz="1400"/>
            </a:pPr>
            <a:r>
              <a:rPr lang="fr-FR" noProof="0" dirty="0"/>
              <a:t>❌ Risques d'erreurs élevés</a:t>
            </a:r>
          </a:p>
          <a:p>
            <a:pPr>
              <a:spcBef>
                <a:spcPts val="600"/>
              </a:spcBef>
              <a:defRPr sz="1400"/>
            </a:pPr>
            <a:r>
              <a:rPr lang="fr-FR" noProof="0" dirty="0"/>
              <a:t>😤 Frustration et stress</a:t>
            </a:r>
          </a:p>
          <a:p>
            <a:pPr>
              <a:spcBef>
                <a:spcPts val="600"/>
              </a:spcBef>
              <a:defRPr sz="1400"/>
            </a:pPr>
            <a:r>
              <a:rPr lang="fr-FR" noProof="0" dirty="0"/>
              <a:t>🔄 Tout recommencer si changement</a:t>
            </a:r>
          </a:p>
          <a:p>
            <a:pPr marL="0" indent="0">
              <a:spcBef>
                <a:spcPts val="600"/>
              </a:spcBef>
              <a:buNone/>
              <a:defRPr sz="1400"/>
            </a:pPr>
            <a:endParaRPr lang="fr-FR" noProof="0" dirty="0"/>
          </a:p>
          <a:p>
            <a:pPr>
              <a:spcBef>
                <a:spcPts val="600"/>
              </a:spcBef>
              <a:defRPr sz="1400"/>
            </a:pPr>
            <a:r>
              <a:rPr lang="fr-FR" noProof="0" dirty="0"/>
              <a:t>👎 Décourage les vols spontanés</a:t>
            </a:r>
          </a:p>
        </p:txBody>
      </p:sp>
      <p:sp>
        <p:nvSpPr>
          <p:cNvPr id="4" name="Content Placeholder 3"/>
          <p:cNvSpPr>
            <a:spLocks noGrp="1"/>
          </p:cNvSpPr>
          <p:nvPr>
            <p:ph sz="half" idx="2"/>
          </p:nvPr>
        </p:nvSpPr>
        <p:spPr/>
        <p:txBody>
          <a:bodyPr/>
          <a:lstStyle/>
          <a:p>
            <a:pPr>
              <a:spcAft>
                <a:spcPts val="1500"/>
              </a:spcAft>
              <a:defRPr sz="2400" b="1">
                <a:solidFill>
                  <a:srgbClr val="10B981"/>
                </a:solidFill>
              </a:defRPr>
            </a:pPr>
            <a:r>
              <a:rPr lang="fr-FR" noProof="0" dirty="0"/>
              <a:t>✅ APRÈS (Avec </a:t>
            </a:r>
            <a:r>
              <a:rPr lang="fr-FR" noProof="0" dirty="0" err="1"/>
              <a:t>Alflight</a:t>
            </a:r>
            <a:r>
              <a:rPr lang="fr-FR" noProof="0" dirty="0"/>
              <a:t>)</a:t>
            </a:r>
          </a:p>
          <a:p>
            <a:pPr>
              <a:spcBef>
                <a:spcPts val="600"/>
              </a:spcBef>
              <a:defRPr sz="1400"/>
            </a:pPr>
            <a:r>
              <a:rPr lang="fr-FR" noProof="0" dirty="0"/>
              <a:t>⚡ TEMPS : 3 minutes par vol</a:t>
            </a:r>
          </a:p>
          <a:p>
            <a:pPr>
              <a:spcBef>
                <a:spcPts val="600"/>
              </a:spcBef>
              <a:defRPr sz="1400"/>
            </a:pPr>
            <a:r>
              <a:rPr lang="fr-FR" noProof="0" dirty="0"/>
              <a:t>📱 1 seule application tout-en-un</a:t>
            </a:r>
          </a:p>
          <a:p>
            <a:pPr>
              <a:spcBef>
                <a:spcPts val="600"/>
              </a:spcBef>
              <a:defRPr sz="1400"/>
            </a:pPr>
            <a:r>
              <a:rPr lang="fr-FR" noProof="0" dirty="0"/>
              <a:t>🤖 100% automatisé (0 calcul manuel)</a:t>
            </a:r>
          </a:p>
          <a:p>
            <a:pPr>
              <a:spcBef>
                <a:spcPts val="600"/>
              </a:spcBef>
              <a:defRPr sz="1400"/>
            </a:pPr>
            <a:r>
              <a:rPr lang="fr-FR" noProof="0" dirty="0"/>
              <a:t>📲 Tout centralisé dans l'app</a:t>
            </a:r>
          </a:p>
          <a:p>
            <a:pPr>
              <a:spcBef>
                <a:spcPts val="600"/>
              </a:spcBef>
              <a:defRPr sz="1400"/>
            </a:pPr>
            <a:r>
              <a:rPr lang="fr-FR" noProof="0" dirty="0"/>
              <a:t>✅ Calculs vérifiés et précis</a:t>
            </a:r>
          </a:p>
          <a:p>
            <a:pPr>
              <a:spcBef>
                <a:spcPts val="600"/>
              </a:spcBef>
              <a:defRPr sz="1400"/>
            </a:pPr>
            <a:r>
              <a:rPr lang="fr-FR" noProof="0" dirty="0"/>
              <a:t>😌 Sérénité et confiance</a:t>
            </a:r>
          </a:p>
          <a:p>
            <a:pPr>
              <a:spcBef>
                <a:spcPts val="600"/>
              </a:spcBef>
              <a:defRPr sz="1400"/>
            </a:pPr>
            <a:r>
              <a:rPr lang="fr-FR" noProof="0" dirty="0"/>
              <a:t>🔄 Mise à jour instantanée (1 clic)</a:t>
            </a:r>
          </a:p>
          <a:p>
            <a:pPr marL="0" indent="0">
              <a:spcBef>
                <a:spcPts val="600"/>
              </a:spcBef>
              <a:buNone/>
              <a:defRPr sz="1400"/>
            </a:pPr>
            <a:endParaRPr lang="fr-FR" noProof="0" dirty="0"/>
          </a:p>
          <a:p>
            <a:pPr>
              <a:spcBef>
                <a:spcPts val="600"/>
              </a:spcBef>
              <a:defRPr sz="1400"/>
            </a:pPr>
            <a:r>
              <a:rPr lang="fr-FR" noProof="0" dirty="0"/>
              <a:t>👍 Encourage la pratique régulière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4000" b="1">
                <a:solidFill>
                  <a:srgbClr val="93163C"/>
                </a:solidFill>
              </a:defRPr>
            </a:pPr>
            <a:r>
              <a:rPr lang="fr-FR" noProof="0" dirty="0"/>
              <a:t>🎯 Le Véritable Impact d'</a:t>
            </a:r>
            <a:r>
              <a:rPr lang="fr-FR" noProof="0" dirty="0" err="1"/>
              <a:t>Alflight</a:t>
            </a:r>
            <a:endParaRPr lang="fr-FR" noProof="0" dirty="0"/>
          </a:p>
        </p:txBody>
      </p:sp>
      <p:sp>
        <p:nvSpPr>
          <p:cNvPr id="3" name="Content Placeholder 2"/>
          <p:cNvSpPr>
            <a:spLocks noGrp="1"/>
          </p:cNvSpPr>
          <p:nvPr>
            <p:ph idx="1"/>
          </p:nvPr>
        </p:nvSpPr>
        <p:spPr/>
        <p:txBody>
          <a:bodyPr>
            <a:normAutofit fontScale="25000" lnSpcReduction="20000"/>
          </a:bodyPr>
          <a:lstStyle/>
          <a:p>
            <a:pPr>
              <a:spcAft>
                <a:spcPts val="2000"/>
              </a:spcAft>
              <a:defRPr sz="1800" i="1">
                <a:solidFill>
                  <a:srgbClr val="6B0F2B"/>
                </a:solidFill>
              </a:defRPr>
            </a:pPr>
            <a:r>
              <a:rPr lang="fr-FR" noProof="0" dirty="0"/>
              <a:t>Au-delà du temps : Confiance, Liberté, Progression</a:t>
            </a:r>
          </a:p>
          <a:p>
            <a:pPr>
              <a:spcBef>
                <a:spcPts val="1000"/>
              </a:spcBef>
              <a:defRPr sz="1800"/>
            </a:pPr>
            <a:r>
              <a:rPr lang="fr-FR" noProof="0" dirty="0"/>
              <a:t>💡 Le VRAI gain d'</a:t>
            </a:r>
            <a:r>
              <a:rPr lang="fr-FR" noProof="0" dirty="0" err="1"/>
              <a:t>Alflight</a:t>
            </a:r>
            <a:r>
              <a:rPr lang="fr-FR" noProof="0" dirty="0"/>
              <a:t> n'est pas que le temps...</a:t>
            </a:r>
          </a:p>
          <a:p>
            <a:pPr>
              <a:spcBef>
                <a:spcPts val="1000"/>
              </a:spcBef>
              <a:defRPr sz="1800"/>
            </a:pPr>
            <a:endParaRPr lang="fr-FR" noProof="0" dirty="0"/>
          </a:p>
          <a:p>
            <a:pPr>
              <a:spcBef>
                <a:spcPts val="1000"/>
              </a:spcBef>
              <a:defRPr sz="1800"/>
            </a:pPr>
            <a:r>
              <a:rPr lang="fr-FR" noProof="0" dirty="0"/>
              <a:t>🧠 CHARGE MENTALE RÉDUITE DE 95%</a:t>
            </a:r>
          </a:p>
          <a:p>
            <a:pPr lvl="1">
              <a:spcBef>
                <a:spcPts val="600"/>
              </a:spcBef>
              <a:defRPr sz="1500"/>
            </a:pPr>
            <a:r>
              <a:rPr lang="fr-FR" noProof="0" dirty="0"/>
              <a:t>• Fini le stress de l'oubli d'un NOTAM critique</a:t>
            </a:r>
          </a:p>
          <a:p>
            <a:pPr lvl="1">
              <a:spcBef>
                <a:spcPts val="600"/>
              </a:spcBef>
              <a:defRPr sz="1500"/>
            </a:pPr>
            <a:r>
              <a:rPr lang="fr-FR" noProof="0" dirty="0"/>
              <a:t>• Fini la peur d'une erreur de calcul dans les performances</a:t>
            </a:r>
          </a:p>
          <a:p>
            <a:pPr lvl="1">
              <a:spcBef>
                <a:spcPts val="600"/>
              </a:spcBef>
              <a:defRPr sz="1500"/>
            </a:pPr>
            <a:r>
              <a:rPr lang="fr-FR" noProof="0" dirty="0"/>
              <a:t>• Fini les doutes sur la validité des documents</a:t>
            </a:r>
          </a:p>
          <a:p>
            <a:pPr lvl="1">
              <a:spcBef>
                <a:spcPts val="600"/>
              </a:spcBef>
              <a:defRPr sz="1500"/>
            </a:pPr>
            <a:r>
              <a:rPr lang="fr-FR" noProof="0" dirty="0"/>
              <a:t>➜ CONFIANCE TOTALE dans votre préparation</a:t>
            </a:r>
          </a:p>
          <a:p>
            <a:pPr>
              <a:spcBef>
                <a:spcPts val="1000"/>
              </a:spcBef>
              <a:defRPr sz="1800"/>
            </a:pPr>
            <a:endParaRPr lang="fr-FR" noProof="0" dirty="0"/>
          </a:p>
          <a:p>
            <a:pPr>
              <a:spcBef>
                <a:spcPts val="1000"/>
              </a:spcBef>
              <a:defRPr sz="1800"/>
            </a:pPr>
            <a:r>
              <a:rPr lang="fr-FR" noProof="0" dirty="0"/>
              <a:t>🛫 PLUS DE VOLS, PLUS SOUVENT</a:t>
            </a:r>
          </a:p>
          <a:p>
            <a:pPr lvl="1">
              <a:spcBef>
                <a:spcPts val="600"/>
              </a:spcBef>
              <a:defRPr sz="1500"/>
            </a:pPr>
            <a:r>
              <a:rPr lang="fr-FR" noProof="0" dirty="0"/>
              <a:t>• Vol spontané le weekend ? OUI en 3 minutes !</a:t>
            </a:r>
          </a:p>
          <a:p>
            <a:pPr lvl="1">
              <a:spcBef>
                <a:spcPts val="600"/>
              </a:spcBef>
              <a:defRPr sz="1500"/>
            </a:pPr>
            <a:r>
              <a:rPr lang="fr-FR" noProof="0" dirty="0"/>
              <a:t>• Météo change ? Pas de problème, recalcul instantané</a:t>
            </a:r>
          </a:p>
          <a:p>
            <a:pPr lvl="1">
              <a:spcBef>
                <a:spcPts val="600"/>
              </a:spcBef>
              <a:defRPr sz="1500"/>
            </a:pPr>
            <a:r>
              <a:rPr lang="fr-FR" noProof="0" dirty="0"/>
              <a:t>• Passager supplémentaire ? 1 clic, W&amp;B refait</a:t>
            </a:r>
          </a:p>
          <a:p>
            <a:pPr lvl="1">
              <a:spcBef>
                <a:spcPts val="600"/>
              </a:spcBef>
              <a:defRPr sz="1500"/>
            </a:pPr>
            <a:r>
              <a:rPr lang="fr-FR" noProof="0" dirty="0"/>
              <a:t>➜ LIBERTÉ de voler quand vous voulez</a:t>
            </a:r>
          </a:p>
          <a:p>
            <a:pPr>
              <a:spcBef>
                <a:spcPts val="1000"/>
              </a:spcBef>
              <a:defRPr sz="1800"/>
            </a:pPr>
            <a:endParaRPr lang="fr-FR" noProof="0" dirty="0"/>
          </a:p>
          <a:p>
            <a:pPr>
              <a:spcBef>
                <a:spcPts val="1000"/>
              </a:spcBef>
              <a:defRPr sz="1800"/>
            </a:pPr>
            <a:r>
              <a:rPr lang="fr-FR" noProof="0" dirty="0"/>
              <a:t>📈 PROGRESSION ACCÉLÉRÉE</a:t>
            </a:r>
          </a:p>
          <a:p>
            <a:pPr lvl="1">
              <a:spcBef>
                <a:spcPts val="600"/>
              </a:spcBef>
              <a:defRPr sz="1500"/>
            </a:pPr>
            <a:r>
              <a:rPr lang="fr-FR" noProof="0" dirty="0"/>
              <a:t>• Plus de temps en vol, moins en paperasse</a:t>
            </a:r>
          </a:p>
          <a:p>
            <a:pPr lvl="1">
              <a:spcBef>
                <a:spcPts val="600"/>
              </a:spcBef>
              <a:defRPr sz="1500"/>
            </a:pPr>
            <a:r>
              <a:rPr lang="fr-FR" noProof="0" dirty="0"/>
              <a:t>• Statistiques automatiques (heures PIC, SEP, nuit...)</a:t>
            </a:r>
          </a:p>
          <a:p>
            <a:pPr lvl="1">
              <a:spcBef>
                <a:spcPts val="600"/>
              </a:spcBef>
              <a:defRPr sz="1500"/>
            </a:pPr>
            <a:r>
              <a:rPr lang="fr-FR" noProof="0" dirty="0"/>
              <a:t>• Alertes revalidations licences (jamais périmé)</a:t>
            </a:r>
          </a:p>
          <a:p>
            <a:pPr lvl="1">
              <a:spcBef>
                <a:spcPts val="600"/>
              </a:spcBef>
              <a:defRPr sz="1500"/>
            </a:pPr>
            <a:r>
              <a:rPr lang="fr-FR" noProof="0" dirty="0"/>
              <a:t>➜ CARRIÈRE de pilote optimisée</a:t>
            </a:r>
          </a:p>
          <a:p>
            <a:pPr>
              <a:spcBef>
                <a:spcPts val="1000"/>
              </a:spcBef>
              <a:defRPr sz="1800"/>
            </a:pPr>
            <a:endParaRPr lang="fr-FR" noProof="0" dirty="0"/>
          </a:p>
          <a:p>
            <a:pPr>
              <a:spcBef>
                <a:spcPts val="1000"/>
              </a:spcBef>
              <a:defRPr sz="1800"/>
            </a:pPr>
            <a:r>
              <a:rPr lang="fr-FR" noProof="0" dirty="0"/>
              <a:t>💰 RETOUR SUR INVESTISSEMENT</a:t>
            </a:r>
          </a:p>
          <a:p>
            <a:pPr lvl="1">
              <a:spcBef>
                <a:spcPts val="600"/>
              </a:spcBef>
              <a:defRPr sz="1500"/>
            </a:pPr>
            <a:r>
              <a:rPr lang="fr-FR" noProof="0" dirty="0"/>
              <a:t>• Abonnement : 9,99€/mois</a:t>
            </a:r>
          </a:p>
          <a:p>
            <a:pPr lvl="1">
              <a:spcBef>
                <a:spcPts val="600"/>
              </a:spcBef>
              <a:defRPr sz="1500"/>
            </a:pPr>
            <a:r>
              <a:rPr lang="fr-FR" noProof="0" dirty="0"/>
              <a:t>• Temps gagné par vol : 3h → 0,05h = 2h55 économisées</a:t>
            </a:r>
          </a:p>
          <a:p>
            <a:pPr lvl="1">
              <a:spcBef>
                <a:spcPts val="600"/>
              </a:spcBef>
              <a:defRPr sz="1500"/>
            </a:pPr>
            <a:r>
              <a:rPr lang="fr-FR" noProof="0" dirty="0"/>
              <a:t>• Sur 1 an (20 vols) : 58 heures récupérées</a:t>
            </a:r>
          </a:p>
          <a:p>
            <a:pPr lvl="1">
              <a:spcBef>
                <a:spcPts val="600"/>
              </a:spcBef>
              <a:defRPr sz="1500"/>
            </a:pPr>
            <a:r>
              <a:rPr lang="fr-FR" noProof="0" dirty="0"/>
              <a:t>➜ Soit 58h × (coût location avion) en vols supplémentaires !</a:t>
            </a:r>
          </a:p>
        </p:txBody>
      </p:sp>
      <p:sp>
        <p:nvSpPr>
          <p:cNvPr id="4" name="ZoneTexte 3">
            <a:extLst>
              <a:ext uri="{FF2B5EF4-FFF2-40B4-BE49-F238E27FC236}">
                <a16:creationId xmlns:a16="http://schemas.microsoft.com/office/drawing/2014/main" id="{B2090E58-F9AD-F170-87DD-BE3963AE9D35}"/>
              </a:ext>
            </a:extLst>
          </p:cNvPr>
          <p:cNvSpPr txBox="1"/>
          <p:nvPr/>
        </p:nvSpPr>
        <p:spPr>
          <a:xfrm>
            <a:off x="5547360" y="1690688"/>
            <a:ext cx="5628640" cy="5078313"/>
          </a:xfrm>
          <a:prstGeom prst="rect">
            <a:avLst/>
          </a:prstGeom>
          <a:noFill/>
        </p:spPr>
        <p:txBody>
          <a:bodyPr vert="horz" wrap="square" rtlCol="0">
            <a:spAutoFit/>
          </a:bodyPr>
          <a:lstStyle/>
          <a:p>
            <a:r>
              <a:rPr lang="fr-FR" noProof="0" dirty="0" err="1">
                <a:solidFill>
                  <a:srgbClr val="6B7280"/>
                </a:solidFill>
              </a:rPr>
              <a:t>âœ</a:t>
            </a:r>
            <a:r>
              <a:rPr lang="fr-FR" noProof="0" dirty="0">
                <a:solidFill>
                  <a:srgbClr val="6B7280"/>
                </a:solidFill>
              </a:rPr>
              <a:t>…  Plateforme web progressive (PWA)
    â€¢ Accessible sur ordinateur, tablette et smartphone
    â€¢ Installation sur écran d'accueil iOS/Android
</a:t>
            </a:r>
            <a:r>
              <a:rPr lang="fr-FR" noProof="0" dirty="0" err="1">
                <a:solidFill>
                  <a:srgbClr val="6B7280"/>
                </a:solidFill>
              </a:rPr>
              <a:t>âœ</a:t>
            </a:r>
            <a:r>
              <a:rPr lang="fr-FR" noProof="0" dirty="0">
                <a:solidFill>
                  <a:srgbClr val="6B7280"/>
                </a:solidFill>
              </a:rPr>
              <a:t>…  Données officielles synchronisées
    â€¢ SIA, AIXM 4.5, </a:t>
            </a:r>
            <a:r>
              <a:rPr lang="fr-FR" noProof="0" dirty="0" err="1">
                <a:solidFill>
                  <a:srgbClr val="6B7280"/>
                </a:solidFill>
              </a:rPr>
              <a:t>OpenAIP</a:t>
            </a:r>
            <a:r>
              <a:rPr lang="fr-FR" noProof="0" dirty="0">
                <a:solidFill>
                  <a:srgbClr val="6B7280"/>
                </a:solidFill>
              </a:rPr>
              <a:t>, </a:t>
            </a:r>
            <a:r>
              <a:rPr lang="fr-FR" noProof="0" dirty="0" err="1">
                <a:solidFill>
                  <a:srgbClr val="6B7280"/>
                </a:solidFill>
              </a:rPr>
              <a:t>CheckWX</a:t>
            </a:r>
            <a:r>
              <a:rPr lang="fr-FR" noProof="0" dirty="0">
                <a:solidFill>
                  <a:srgbClr val="6B7280"/>
                </a:solidFill>
              </a:rPr>
              <a:t>
    â€¢ Mise Ã  jour automatique (cycle AIRAC)
</a:t>
            </a:r>
            <a:r>
              <a:rPr lang="fr-FR" noProof="0" dirty="0" err="1">
                <a:solidFill>
                  <a:srgbClr val="6B7280"/>
                </a:solidFill>
              </a:rPr>
              <a:t>âœ</a:t>
            </a:r>
            <a:r>
              <a:rPr lang="fr-FR" noProof="0" dirty="0">
                <a:solidFill>
                  <a:srgbClr val="6B7280"/>
                </a:solidFill>
              </a:rPr>
              <a:t>…  Calculs automatisés et précis
    â€¢ Navigation, carburant, masse et centrage
    â€¢ Performances décollage/atterrissage avec abaques
</a:t>
            </a:r>
            <a:r>
              <a:rPr lang="fr-FR" noProof="0" dirty="0" err="1">
                <a:solidFill>
                  <a:srgbClr val="6B7280"/>
                </a:solidFill>
              </a:rPr>
              <a:t>âœ</a:t>
            </a:r>
            <a:r>
              <a:rPr lang="fr-FR" noProof="0" dirty="0">
                <a:solidFill>
                  <a:srgbClr val="6B7280"/>
                </a:solidFill>
              </a:rPr>
              <a:t>…  Sécurité renforcée
    â€¢ Détection zones dangereuses
    â€¢ Terrains de déroutement intelligents
    â€¢ Checklists personnalisées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154EE88-FB7F-92AF-23CB-15589E1B09FE}"/>
              </a:ext>
            </a:extLst>
          </p:cNvPr>
          <p:cNvSpPr txBox="1"/>
          <p:nvPr/>
        </p:nvSpPr>
        <p:spPr>
          <a:xfrm>
            <a:off x="635000" y="381000"/>
            <a:ext cx="10922000" cy="584775"/>
          </a:xfrm>
          <a:prstGeom prst="rect">
            <a:avLst/>
          </a:prstGeom>
          <a:noFill/>
        </p:spPr>
        <p:txBody>
          <a:bodyPr vert="horz" rtlCol="0">
            <a:spAutoFit/>
          </a:bodyPr>
          <a:lstStyle/>
          <a:p>
            <a:r>
              <a:rPr lang="fr-FR" sz="3200" b="1" noProof="0" dirty="0">
                <a:solidFill>
                  <a:srgbClr val="93163C"/>
                </a:solidFill>
              </a:rPr>
              <a:t>Modules Principaux : Navigation &amp; Météo</a:t>
            </a:r>
          </a:p>
        </p:txBody>
      </p:sp>
      <p:sp>
        <p:nvSpPr>
          <p:cNvPr id="3" name="ZoneTexte 2">
            <a:extLst>
              <a:ext uri="{FF2B5EF4-FFF2-40B4-BE49-F238E27FC236}">
                <a16:creationId xmlns:a16="http://schemas.microsoft.com/office/drawing/2014/main" id="{77B89D6E-9A05-A5D9-F580-6852749211CF}"/>
              </a:ext>
            </a:extLst>
          </p:cNvPr>
          <p:cNvSpPr txBox="1"/>
          <p:nvPr/>
        </p:nvSpPr>
        <p:spPr>
          <a:xfrm>
            <a:off x="1016000" y="1397000"/>
            <a:ext cx="10160000" cy="3785652"/>
          </a:xfrm>
          <a:prstGeom prst="rect">
            <a:avLst/>
          </a:prstGeom>
          <a:noFill/>
        </p:spPr>
        <p:txBody>
          <a:bodyPr vert="horz" rtlCol="0">
            <a:spAutoFit/>
          </a:bodyPr>
          <a:lstStyle/>
          <a:p>
            <a:r>
              <a:rPr lang="fr-FR" sz="1600" noProof="0" dirty="0" err="1">
                <a:solidFill>
                  <a:srgbClr val="6B7280"/>
                </a:solidFill>
              </a:rPr>
              <a:t>ðŸ</a:t>
            </a:r>
            <a:r>
              <a:rPr lang="fr-FR" sz="1600" noProof="0" dirty="0">
                <a:solidFill>
                  <a:srgbClr val="6B7280"/>
                </a:solidFill>
              </a:rPr>
              <a:t>§­  MODULE NAVIGATION
â€¢ Sélection aérodromes + points VFR (493 aérodromes FR)
â€¢ Calcul automatique routes, caps, temps de vol
â€¢ Navigation circulaire (retour au départ)
â€¢ Carte interactive temps réel avec </a:t>
            </a:r>
            <a:r>
              <a:rPr lang="fr-FR" sz="1600" noProof="0" dirty="0" err="1">
                <a:solidFill>
                  <a:srgbClr val="6B7280"/>
                </a:solidFill>
              </a:rPr>
              <a:t>waypoints</a:t>
            </a:r>
            <a:r>
              <a:rPr lang="fr-FR" sz="1600" noProof="0" dirty="0">
                <a:solidFill>
                  <a:srgbClr val="6B7280"/>
                </a:solidFill>
              </a:rPr>
              <a:t>
â€¢ Analyse vent en route (vent effectif, dérive)
â€¢ Détection automatique zones dangereuses (P, D, R)
</a:t>
            </a:r>
            <a:r>
              <a:rPr lang="fr-FR" sz="1600" noProof="0" dirty="0" err="1">
                <a:solidFill>
                  <a:srgbClr val="6B7280"/>
                </a:solidFill>
              </a:rPr>
              <a:t>ðŸŒ¤ï</a:t>
            </a:r>
            <a:r>
              <a:rPr lang="fr-FR" sz="1600" noProof="0" dirty="0">
                <a:solidFill>
                  <a:srgbClr val="6B7280"/>
                </a:solidFill>
              </a:rPr>
              <a:t>¸  MODULE MÃ‰TÃ‰O
â€¢ METAR/TAF temps réel (API </a:t>
            </a:r>
            <a:r>
              <a:rPr lang="fr-FR" sz="1600" noProof="0" dirty="0" err="1">
                <a:solidFill>
                  <a:srgbClr val="6B7280"/>
                </a:solidFill>
              </a:rPr>
              <a:t>CheckWX</a:t>
            </a:r>
            <a:r>
              <a:rPr lang="fr-FR" sz="1600" noProof="0" dirty="0">
                <a:solidFill>
                  <a:srgbClr val="6B7280"/>
                </a:solidFill>
              </a:rPr>
              <a:t>)
â€¢ Décodage automatique (vent, visibilité, QNH, température)
â€¢ Météo départ, arrivée, déroutements
â€¢ Suggestion piste selon vent
â€¢ Historique et actualisation manuelle
â€¢ Alertes conditions météo dégradées</a:t>
            </a:r>
          </a:p>
        </p:txBody>
      </p:sp>
    </p:spTree>
    <p:extLst>
      <p:ext uri="{BB962C8B-B14F-4D97-AF65-F5344CB8AC3E}">
        <p14:creationId xmlns:p14="http://schemas.microsoft.com/office/powerpoint/2010/main" val="2544307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6E24DAF-8CC8-A7A5-0B27-0D2003787B6E}"/>
              </a:ext>
            </a:extLst>
          </p:cNvPr>
          <p:cNvSpPr txBox="1"/>
          <p:nvPr/>
        </p:nvSpPr>
        <p:spPr>
          <a:xfrm>
            <a:off x="635000" y="381000"/>
            <a:ext cx="10922000" cy="584775"/>
          </a:xfrm>
          <a:prstGeom prst="rect">
            <a:avLst/>
          </a:prstGeom>
          <a:noFill/>
        </p:spPr>
        <p:txBody>
          <a:bodyPr vert="horz" rtlCol="0">
            <a:spAutoFit/>
          </a:bodyPr>
          <a:lstStyle/>
          <a:p>
            <a:r>
              <a:rPr lang="fr-FR" sz="3200" b="1" noProof="0" dirty="0">
                <a:solidFill>
                  <a:srgbClr val="93163C"/>
                </a:solidFill>
              </a:rPr>
              <a:t>Modules Principaux : Carburant &amp; Performances</a:t>
            </a:r>
          </a:p>
        </p:txBody>
      </p:sp>
      <p:sp>
        <p:nvSpPr>
          <p:cNvPr id="3" name="ZoneTexte 2">
            <a:extLst>
              <a:ext uri="{FF2B5EF4-FFF2-40B4-BE49-F238E27FC236}">
                <a16:creationId xmlns:a16="http://schemas.microsoft.com/office/drawing/2014/main" id="{AE3930E7-2500-866D-D1E3-165E90962927}"/>
              </a:ext>
            </a:extLst>
          </p:cNvPr>
          <p:cNvSpPr txBox="1"/>
          <p:nvPr/>
        </p:nvSpPr>
        <p:spPr>
          <a:xfrm>
            <a:off x="1016000" y="1397000"/>
            <a:ext cx="10160000" cy="3785652"/>
          </a:xfrm>
          <a:prstGeom prst="rect">
            <a:avLst/>
          </a:prstGeom>
          <a:noFill/>
        </p:spPr>
        <p:txBody>
          <a:bodyPr vert="horz" rtlCol="0">
            <a:spAutoFit/>
          </a:bodyPr>
          <a:lstStyle/>
          <a:p>
            <a:r>
              <a:rPr lang="fr-FR" sz="1600" noProof="0" dirty="0">
                <a:solidFill>
                  <a:srgbClr val="6B7280"/>
                </a:solidFill>
              </a:rPr>
              <a:t>â›½  MODULE CARBURANT
â€¢ Calcul automatique Trip Fuel (consommation en route)
â€¢ </a:t>
            </a:r>
            <a:r>
              <a:rPr lang="fr-FR" sz="1600" noProof="0" dirty="0" err="1">
                <a:solidFill>
                  <a:srgbClr val="6B7280"/>
                </a:solidFill>
              </a:rPr>
              <a:t>Contingency</a:t>
            </a:r>
            <a:r>
              <a:rPr lang="fr-FR" sz="1600" noProof="0" dirty="0">
                <a:solidFill>
                  <a:srgbClr val="6B7280"/>
                </a:solidFill>
              </a:rPr>
              <a:t> Fuel (5% du trip, min 1 gal)
â€¢ Final Reserve (30/45 min selon </a:t>
            </a:r>
            <a:r>
              <a:rPr lang="fr-FR" sz="1600" noProof="0" dirty="0" err="1">
                <a:solidFill>
                  <a:srgbClr val="6B7280"/>
                </a:solidFill>
              </a:rPr>
              <a:t>rÃ¨gles</a:t>
            </a:r>
            <a:r>
              <a:rPr lang="fr-FR" sz="1600" noProof="0" dirty="0">
                <a:solidFill>
                  <a:srgbClr val="6B7280"/>
                </a:solidFill>
              </a:rPr>
              <a:t> VFR/IFR)
â€¢ </a:t>
            </a:r>
            <a:r>
              <a:rPr lang="fr-FR" sz="1600" noProof="0" dirty="0" err="1">
                <a:solidFill>
                  <a:srgbClr val="6B7280"/>
                </a:solidFill>
              </a:rPr>
              <a:t>Alternate</a:t>
            </a:r>
            <a:r>
              <a:rPr lang="fr-FR" sz="1600" noProof="0" dirty="0">
                <a:solidFill>
                  <a:srgbClr val="6B7280"/>
                </a:solidFill>
              </a:rPr>
              <a:t> Fuel (carburant déroutements)
â€¢ Vérification FOB (Fuel On </a:t>
            </a:r>
            <a:r>
              <a:rPr lang="fr-FR" sz="1600" noProof="0" dirty="0" err="1">
                <a:solidFill>
                  <a:srgbClr val="6B7280"/>
                </a:solidFill>
              </a:rPr>
              <a:t>Board</a:t>
            </a:r>
            <a:r>
              <a:rPr lang="fr-FR" sz="1600" noProof="0" dirty="0">
                <a:solidFill>
                  <a:srgbClr val="6B7280"/>
                </a:solidFill>
              </a:rPr>
              <a:t>) suffisant
â€¢ Support multi-unités (L, gal, kg, </a:t>
            </a:r>
            <a:r>
              <a:rPr lang="fr-FR" sz="1600" noProof="0" dirty="0" err="1">
                <a:solidFill>
                  <a:srgbClr val="6B7280"/>
                </a:solidFill>
              </a:rPr>
              <a:t>lbs</a:t>
            </a:r>
            <a:r>
              <a:rPr lang="fr-FR" sz="1600" noProof="0" dirty="0">
                <a:solidFill>
                  <a:srgbClr val="6B7280"/>
                </a:solidFill>
              </a:rPr>
              <a:t>)
</a:t>
            </a:r>
            <a:r>
              <a:rPr lang="fr-FR" sz="1600" noProof="0" dirty="0" err="1">
                <a:solidFill>
                  <a:srgbClr val="6B7280"/>
                </a:solidFill>
              </a:rPr>
              <a:t>âœˆï</a:t>
            </a:r>
            <a:r>
              <a:rPr lang="fr-FR" sz="1600" noProof="0" dirty="0">
                <a:solidFill>
                  <a:srgbClr val="6B7280"/>
                </a:solidFill>
              </a:rPr>
              <a:t>¸  MODULE PERFORMANCES
â€¢ Calcul performances décollage/atterrissage
â€¢ Abaques numériques personnalisés par avion
â€¢ Facteurs correctifs (altitude, température, vent, pente)
â€¢ Températures depuis METAR (sécurité critique)
â€¢ Distance nécessaire vs disponible
â€¢ Alertes pistes trop courtes</a:t>
            </a:r>
          </a:p>
        </p:txBody>
      </p:sp>
    </p:spTree>
    <p:extLst>
      <p:ext uri="{BB962C8B-B14F-4D97-AF65-F5344CB8AC3E}">
        <p14:creationId xmlns:p14="http://schemas.microsoft.com/office/powerpoint/2010/main" val="2115227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9A6BD-F1A3-3AC6-63BF-D9E86AC3388A}"/>
            </a:ext>
          </a:extLst>
        </p:cNvPr>
        <p:cNvGrpSpPr/>
        <p:nvPr/>
      </p:nvGrpSpPr>
      <p:grpSpPr>
        <a:xfrm>
          <a:off x="0" y="0"/>
          <a:ext cx="0" cy="0"/>
          <a:chOff x="0" y="0"/>
          <a:chExt cx="0" cy="0"/>
        </a:xfrm>
      </p:grpSpPr>
      <p:pic>
        <p:nvPicPr>
          <p:cNvPr id="27" name="Image 26" descr="Une image contenant carte, texte, atlas&#10;&#10;Le contenu généré par l’IA peut être incorrect.">
            <a:extLst>
              <a:ext uri="{FF2B5EF4-FFF2-40B4-BE49-F238E27FC236}">
                <a16:creationId xmlns:a16="http://schemas.microsoft.com/office/drawing/2014/main" id="{F44A2AC6-E9DA-7C76-2DF9-1AC2AF723CF4}"/>
              </a:ext>
            </a:extLst>
          </p:cNvPr>
          <p:cNvPicPr>
            <a:picLocks noChangeAspect="1"/>
          </p:cNvPicPr>
          <p:nvPr/>
        </p:nvPicPr>
        <p:blipFill>
          <a:blip r:embed="rId2">
            <a:extLst>
              <a:ext uri="{28A0092B-C50C-407E-A947-70E740481C1C}">
                <a14:useLocalDpi xmlns:a14="http://schemas.microsoft.com/office/drawing/2010/main" val="0"/>
              </a:ext>
            </a:extLst>
          </a:blip>
          <a:srcRect t="5184" b="2050"/>
          <a:stretch>
            <a:fillRect/>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sp>
        <p:nvSpPr>
          <p:cNvPr id="28" name="Ellipse 27">
            <a:extLst>
              <a:ext uri="{FF2B5EF4-FFF2-40B4-BE49-F238E27FC236}">
                <a16:creationId xmlns:a16="http://schemas.microsoft.com/office/drawing/2014/main" id="{819CAF3E-EF37-1CBB-A549-1092FFDF893C}"/>
              </a:ext>
            </a:extLst>
          </p:cNvPr>
          <p:cNvSpPr/>
          <p:nvPr/>
        </p:nvSpPr>
        <p:spPr>
          <a:xfrm>
            <a:off x="2209800" y="655320"/>
            <a:ext cx="335280" cy="3124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noProof="0" dirty="0"/>
          </a:p>
        </p:txBody>
      </p:sp>
      <p:sp>
        <p:nvSpPr>
          <p:cNvPr id="36" name="Rectangle : coins arrondis 35">
            <a:extLst>
              <a:ext uri="{FF2B5EF4-FFF2-40B4-BE49-F238E27FC236}">
                <a16:creationId xmlns:a16="http://schemas.microsoft.com/office/drawing/2014/main" id="{3B034086-F47E-D196-2459-92B00985EDF5}"/>
              </a:ext>
            </a:extLst>
          </p:cNvPr>
          <p:cNvSpPr/>
          <p:nvPr/>
        </p:nvSpPr>
        <p:spPr>
          <a:xfrm>
            <a:off x="2840032" y="1046323"/>
            <a:ext cx="860700" cy="14906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noProof="0" dirty="0">
                <a:latin typeface="Termina Medium" panose="00000600000000000000" pitchFamily="50" charset="0"/>
              </a:rPr>
              <a:t>LFST</a:t>
            </a:r>
          </a:p>
        </p:txBody>
      </p:sp>
      <p:cxnSp>
        <p:nvCxnSpPr>
          <p:cNvPr id="41" name="Connecteur droit avec flèche 40">
            <a:extLst>
              <a:ext uri="{FF2B5EF4-FFF2-40B4-BE49-F238E27FC236}">
                <a16:creationId xmlns:a16="http://schemas.microsoft.com/office/drawing/2014/main" id="{79A8E85D-FEA1-2C3B-8705-AA0350629C33}"/>
              </a:ext>
            </a:extLst>
          </p:cNvPr>
          <p:cNvCxnSpPr>
            <a:cxnSpLocks/>
            <a:stCxn id="36" idx="1"/>
            <a:endCxn id="28" idx="5"/>
          </p:cNvCxnSpPr>
          <p:nvPr/>
        </p:nvCxnSpPr>
        <p:spPr>
          <a:xfrm flipH="1" flipV="1">
            <a:off x="2495979" y="921987"/>
            <a:ext cx="344053" cy="1988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0" name="Ellipse 49">
            <a:extLst>
              <a:ext uri="{FF2B5EF4-FFF2-40B4-BE49-F238E27FC236}">
                <a16:creationId xmlns:a16="http://schemas.microsoft.com/office/drawing/2014/main" id="{14B6BFDA-9E0D-5D3B-66FC-133E51A655F5}"/>
              </a:ext>
            </a:extLst>
          </p:cNvPr>
          <p:cNvSpPr/>
          <p:nvPr/>
        </p:nvSpPr>
        <p:spPr>
          <a:xfrm>
            <a:off x="1771650" y="4487400"/>
            <a:ext cx="335280" cy="3124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noProof="0" dirty="0"/>
          </a:p>
        </p:txBody>
      </p:sp>
      <p:sp>
        <p:nvSpPr>
          <p:cNvPr id="51" name="Ellipse 50">
            <a:extLst>
              <a:ext uri="{FF2B5EF4-FFF2-40B4-BE49-F238E27FC236}">
                <a16:creationId xmlns:a16="http://schemas.microsoft.com/office/drawing/2014/main" id="{3D430F69-6794-9AC9-2E1F-E304A9872136}"/>
              </a:ext>
            </a:extLst>
          </p:cNvPr>
          <p:cNvSpPr/>
          <p:nvPr/>
        </p:nvSpPr>
        <p:spPr>
          <a:xfrm>
            <a:off x="296545" y="4221335"/>
            <a:ext cx="335280" cy="31242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noProof="0" dirty="0"/>
          </a:p>
        </p:txBody>
      </p:sp>
      <p:sp>
        <p:nvSpPr>
          <p:cNvPr id="52" name="Rectangle : coins arrondis 51">
            <a:extLst>
              <a:ext uri="{FF2B5EF4-FFF2-40B4-BE49-F238E27FC236}">
                <a16:creationId xmlns:a16="http://schemas.microsoft.com/office/drawing/2014/main" id="{CEDBE9C2-5175-CD40-619A-5671479E0B89}"/>
              </a:ext>
            </a:extLst>
          </p:cNvPr>
          <p:cNvSpPr/>
          <p:nvPr/>
        </p:nvSpPr>
        <p:spPr>
          <a:xfrm>
            <a:off x="2367915" y="4799820"/>
            <a:ext cx="579443" cy="14906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noProof="0" dirty="0">
                <a:latin typeface="Termina Medium" panose="00000600000000000000" pitchFamily="50" charset="0"/>
              </a:rPr>
              <a:t>NB</a:t>
            </a:r>
          </a:p>
        </p:txBody>
      </p:sp>
      <p:cxnSp>
        <p:nvCxnSpPr>
          <p:cNvPr id="53" name="Connecteur droit avec flèche 52">
            <a:extLst>
              <a:ext uri="{FF2B5EF4-FFF2-40B4-BE49-F238E27FC236}">
                <a16:creationId xmlns:a16="http://schemas.microsoft.com/office/drawing/2014/main" id="{A30FC7C7-9692-2CB3-65F8-40FD6A47580A}"/>
              </a:ext>
            </a:extLst>
          </p:cNvPr>
          <p:cNvCxnSpPr>
            <a:cxnSpLocks/>
            <a:stCxn id="52" idx="1"/>
            <a:endCxn id="50" idx="5"/>
          </p:cNvCxnSpPr>
          <p:nvPr/>
        </p:nvCxnSpPr>
        <p:spPr>
          <a:xfrm flipH="1" flipV="1">
            <a:off x="2057829" y="4754067"/>
            <a:ext cx="310086" cy="120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Rectangle : coins arrondis 56">
            <a:extLst>
              <a:ext uri="{FF2B5EF4-FFF2-40B4-BE49-F238E27FC236}">
                <a16:creationId xmlns:a16="http://schemas.microsoft.com/office/drawing/2014/main" id="{3ED0FD88-8FFA-1D34-330C-C3E8E4EC9BDC}"/>
              </a:ext>
            </a:extLst>
          </p:cNvPr>
          <p:cNvSpPr/>
          <p:nvPr/>
        </p:nvSpPr>
        <p:spPr>
          <a:xfrm>
            <a:off x="174463" y="4862505"/>
            <a:ext cx="579443" cy="14906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noProof="0" dirty="0">
                <a:latin typeface="Termina Medium" panose="00000600000000000000" pitchFamily="50" charset="0"/>
              </a:rPr>
              <a:t>HK</a:t>
            </a:r>
          </a:p>
        </p:txBody>
      </p:sp>
      <p:cxnSp>
        <p:nvCxnSpPr>
          <p:cNvPr id="58" name="Connecteur droit avec flèche 57">
            <a:extLst>
              <a:ext uri="{FF2B5EF4-FFF2-40B4-BE49-F238E27FC236}">
                <a16:creationId xmlns:a16="http://schemas.microsoft.com/office/drawing/2014/main" id="{BBD5C351-6013-96E4-3943-2D3B22758730}"/>
              </a:ext>
            </a:extLst>
          </p:cNvPr>
          <p:cNvCxnSpPr>
            <a:cxnSpLocks/>
            <a:stCxn id="57" idx="0"/>
            <a:endCxn id="51" idx="4"/>
          </p:cNvCxnSpPr>
          <p:nvPr/>
        </p:nvCxnSpPr>
        <p:spPr>
          <a:xfrm flipV="1">
            <a:off x="464185" y="4533755"/>
            <a:ext cx="0" cy="328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ZoneTexte 60">
            <a:extLst>
              <a:ext uri="{FF2B5EF4-FFF2-40B4-BE49-F238E27FC236}">
                <a16:creationId xmlns:a16="http://schemas.microsoft.com/office/drawing/2014/main" id="{AD282965-D582-BA81-DEC5-0E5F6164D08B}"/>
              </a:ext>
            </a:extLst>
          </p:cNvPr>
          <p:cNvSpPr txBox="1"/>
          <p:nvPr/>
        </p:nvSpPr>
        <p:spPr>
          <a:xfrm>
            <a:off x="4665141" y="498380"/>
            <a:ext cx="7230314" cy="5810940"/>
          </a:xfrm>
          <a:prstGeom prst="rect">
            <a:avLst/>
          </a:prstGeom>
        </p:spPr>
        <p:txBody>
          <a:bodyPr vert="horz" lIns="91440" tIns="45720" rIns="91440" bIns="45720" rtlCol="0">
            <a:noAutofit/>
          </a:bodyPr>
          <a:lstStyle/>
          <a:p>
            <a:pPr algn="ctr">
              <a:lnSpc>
                <a:spcPct val="80000"/>
              </a:lnSpc>
              <a:spcBef>
                <a:spcPts val="800"/>
              </a:spcBef>
            </a:pPr>
            <a:r>
              <a:rPr lang="fr-FR" sz="2000" b="1" noProof="0" dirty="0">
                <a:latin typeface="Termina Medium" panose="00000600000000000000" pitchFamily="50" charset="0"/>
              </a:rPr>
              <a:t>Etape 1.1</a:t>
            </a:r>
          </a:p>
          <a:p>
            <a:pPr algn="ctr">
              <a:lnSpc>
                <a:spcPct val="80000"/>
              </a:lnSpc>
              <a:spcBef>
                <a:spcPts val="800"/>
              </a:spcBef>
            </a:pPr>
            <a:r>
              <a:rPr lang="fr-FR" sz="2000" b="1" noProof="0" dirty="0">
                <a:latin typeface="Termina Medium" panose="00000600000000000000" pitchFamily="50" charset="0"/>
              </a:rPr>
              <a:t>Identifier et Positionner les points sur la carte</a:t>
            </a:r>
          </a:p>
          <a:p>
            <a:pPr indent="-228600">
              <a:lnSpc>
                <a:spcPct val="80000"/>
              </a:lnSpc>
              <a:spcBef>
                <a:spcPts val="800"/>
              </a:spcBef>
              <a:spcAft>
                <a:spcPts val="600"/>
              </a:spcAft>
              <a:buFont typeface="Arial" panose="020B0604020202020204" pitchFamily="34" charset="0"/>
              <a:buChar char="•"/>
            </a:pPr>
            <a:endParaRPr lang="fr-FR" sz="1600" noProof="0" dirty="0">
              <a:latin typeface="Montserrat Light" pitchFamily="2" charset="0"/>
            </a:endParaRPr>
          </a:p>
          <a:p>
            <a:pPr algn="ctr">
              <a:lnSpc>
                <a:spcPct val="80000"/>
              </a:lnSpc>
              <a:spcBef>
                <a:spcPts val="800"/>
              </a:spcBef>
            </a:pPr>
            <a:r>
              <a:rPr lang="fr-FR" sz="1600" noProof="0" dirty="0">
                <a:latin typeface="Montserrat Light" pitchFamily="2" charset="0"/>
              </a:rPr>
              <a:t>navigation ou région connue – 2/3 minutes</a:t>
            </a:r>
          </a:p>
          <a:p>
            <a:pPr algn="ctr">
              <a:lnSpc>
                <a:spcPct val="80000"/>
              </a:lnSpc>
              <a:spcBef>
                <a:spcPts val="800"/>
              </a:spcBef>
            </a:pPr>
            <a:r>
              <a:rPr lang="fr-FR" sz="1600" dirty="0">
                <a:latin typeface="Montserrat Light" pitchFamily="2" charset="0"/>
              </a:rPr>
              <a:t>navigation  inconnu - 10-15minutes</a:t>
            </a:r>
            <a:endParaRPr lang="fr-FR" sz="1600" noProof="0" dirty="0">
              <a:latin typeface="Montserrat Light" pitchFamily="2" charset="0"/>
            </a:endParaRPr>
          </a:p>
          <a:p>
            <a:pPr indent="-228600">
              <a:lnSpc>
                <a:spcPct val="80000"/>
              </a:lnSpc>
              <a:spcBef>
                <a:spcPts val="800"/>
              </a:spcBef>
              <a:buFont typeface="Arial" panose="020B0604020202020204" pitchFamily="34" charset="0"/>
              <a:buChar char="•"/>
            </a:pPr>
            <a:endParaRPr lang="fr-FR" sz="1600" noProof="0" dirty="0">
              <a:latin typeface="Montserrat Light" pitchFamily="2" charset="0"/>
            </a:endParaRPr>
          </a:p>
          <a:p>
            <a:pPr indent="-342900">
              <a:lnSpc>
                <a:spcPct val="80000"/>
              </a:lnSpc>
              <a:spcBef>
                <a:spcPts val="800"/>
              </a:spcBef>
              <a:buFont typeface="+mj-lt"/>
              <a:buAutoNum type="arabicPeriod"/>
            </a:pPr>
            <a:r>
              <a:rPr lang="fr-FR" sz="1600" noProof="0" dirty="0">
                <a:latin typeface="Montserrat Light" pitchFamily="2" charset="0"/>
              </a:rPr>
              <a:t>Les points navigation</a:t>
            </a:r>
          </a:p>
          <a:p>
            <a:pPr indent="-342900">
              <a:lnSpc>
                <a:spcPct val="80000"/>
              </a:lnSpc>
              <a:spcBef>
                <a:spcPts val="800"/>
              </a:spcBef>
              <a:buFont typeface="+mj-lt"/>
              <a:buAutoNum type="arabicPeriod"/>
            </a:pPr>
            <a:r>
              <a:rPr lang="fr-FR" sz="1600" dirty="0">
                <a:latin typeface="Montserrat Light" pitchFamily="2" charset="0"/>
              </a:rPr>
              <a:t>L</a:t>
            </a:r>
            <a:r>
              <a:rPr lang="fr-FR" sz="1600" noProof="0" dirty="0">
                <a:latin typeface="Montserrat Light" pitchFamily="2" charset="0"/>
              </a:rPr>
              <a:t>es espaces et les point tournent</a:t>
            </a:r>
          </a:p>
          <a:p>
            <a:pPr>
              <a:lnSpc>
                <a:spcPct val="80000"/>
              </a:lnSpc>
              <a:spcBef>
                <a:spcPts val="800"/>
              </a:spcBef>
            </a:pPr>
            <a:endParaRPr lang="fr-FR" sz="1600" noProof="0" dirty="0">
              <a:latin typeface="Montserrat Light" pitchFamily="2" charset="0"/>
            </a:endParaRPr>
          </a:p>
          <a:p>
            <a:pPr algn="ctr">
              <a:lnSpc>
                <a:spcPct val="80000"/>
              </a:lnSpc>
              <a:spcBef>
                <a:spcPts val="800"/>
              </a:spcBef>
            </a:pPr>
            <a:r>
              <a:rPr lang="fr-FR" sz="1600" noProof="0" dirty="0">
                <a:solidFill>
                  <a:srgbClr val="FFC000"/>
                </a:solidFill>
                <a:latin typeface="Termina Medium" panose="00000600000000000000" pitchFamily="50" charset="0"/>
              </a:rPr>
              <a:t>Si incompatibilité, reprend tout</a:t>
            </a:r>
          </a:p>
          <a:p>
            <a:pPr algn="ctr">
              <a:lnSpc>
                <a:spcPct val="80000"/>
              </a:lnSpc>
              <a:spcBef>
                <a:spcPts val="800"/>
              </a:spcBef>
            </a:pPr>
            <a:endParaRPr lang="fr-FR" sz="1600" dirty="0">
              <a:solidFill>
                <a:srgbClr val="FFC000"/>
              </a:solidFill>
              <a:latin typeface="Termina Medium" panose="00000600000000000000" pitchFamily="50" charset="0"/>
            </a:endParaRPr>
          </a:p>
          <a:p>
            <a:pPr algn="ctr">
              <a:lnSpc>
                <a:spcPct val="80000"/>
              </a:lnSpc>
              <a:spcBef>
                <a:spcPts val="800"/>
              </a:spcBef>
            </a:pPr>
            <a:r>
              <a:rPr lang="fr-FR" sz="1600" dirty="0" err="1">
                <a:solidFill>
                  <a:srgbClr val="92D050"/>
                </a:solidFill>
                <a:latin typeface="Termina Medium" panose="00000600000000000000" pitchFamily="50" charset="0"/>
              </a:rPr>
              <a:t>Alflight</a:t>
            </a:r>
            <a:endParaRPr lang="fr-FR" sz="1600" dirty="0">
              <a:solidFill>
                <a:srgbClr val="FFC000"/>
              </a:solidFill>
              <a:latin typeface="Termina Medium" panose="00000600000000000000" pitchFamily="50" charset="0"/>
            </a:endParaRPr>
          </a:p>
          <a:p>
            <a:pPr marL="285750" indent="-285750">
              <a:lnSpc>
                <a:spcPct val="80000"/>
              </a:lnSpc>
              <a:spcBef>
                <a:spcPts val="800"/>
              </a:spcBef>
              <a:buFont typeface="Arial" panose="020B0604020202020204" pitchFamily="34" charset="0"/>
              <a:buChar char="•"/>
            </a:pPr>
            <a:r>
              <a:rPr lang="fr-FR" sz="1600" dirty="0">
                <a:solidFill>
                  <a:srgbClr val="FFFFFF"/>
                </a:solidFill>
                <a:latin typeface="Montserrat Light" pitchFamily="2" charset="0"/>
              </a:rPr>
              <a:t>Liste de tout les aérodrome français</a:t>
            </a:r>
          </a:p>
          <a:p>
            <a:pPr marL="285750" indent="-285750">
              <a:lnSpc>
                <a:spcPct val="80000"/>
              </a:lnSpc>
              <a:spcBef>
                <a:spcPts val="800"/>
              </a:spcBef>
              <a:buFont typeface="Arial" panose="020B0604020202020204" pitchFamily="34" charset="0"/>
              <a:buChar char="•"/>
            </a:pPr>
            <a:r>
              <a:rPr lang="fr-FR" sz="1600" dirty="0">
                <a:solidFill>
                  <a:srgbClr val="FFFFFF"/>
                </a:solidFill>
                <a:latin typeface="Montserrat Light" pitchFamily="2" charset="0"/>
              </a:rPr>
              <a:t>Point d’</a:t>
            </a:r>
            <a:r>
              <a:rPr lang="fr-FR" sz="1600" dirty="0" err="1">
                <a:solidFill>
                  <a:srgbClr val="FFFFFF"/>
                </a:solidFill>
                <a:latin typeface="Montserrat Light" pitchFamily="2" charset="0"/>
              </a:rPr>
              <a:t>interet</a:t>
            </a:r>
            <a:r>
              <a:rPr lang="fr-FR" sz="1600" dirty="0">
                <a:solidFill>
                  <a:srgbClr val="FFFFFF"/>
                </a:solidFill>
                <a:latin typeface="Montserrat Light" pitchFamily="2" charset="0"/>
              </a:rPr>
              <a:t> communautaire</a:t>
            </a:r>
          </a:p>
          <a:p>
            <a:pPr marL="285750" indent="-285750">
              <a:lnSpc>
                <a:spcPct val="80000"/>
              </a:lnSpc>
              <a:spcBef>
                <a:spcPts val="800"/>
              </a:spcBef>
              <a:buFont typeface="Arial" panose="020B0604020202020204" pitchFamily="34" charset="0"/>
              <a:buChar char="•"/>
            </a:pPr>
            <a:r>
              <a:rPr lang="fr-FR" sz="1600" dirty="0">
                <a:solidFill>
                  <a:srgbClr val="FFFFFF"/>
                </a:solidFill>
                <a:latin typeface="Montserrat Light" pitchFamily="2" charset="0"/>
              </a:rPr>
              <a:t>Détermination de la trajectoire</a:t>
            </a:r>
          </a:p>
          <a:p>
            <a:pPr marL="285750" indent="-285750">
              <a:lnSpc>
                <a:spcPct val="80000"/>
              </a:lnSpc>
              <a:spcBef>
                <a:spcPts val="800"/>
              </a:spcBef>
              <a:buFont typeface="Arial" panose="020B0604020202020204" pitchFamily="34" charset="0"/>
              <a:buChar char="•"/>
            </a:pPr>
            <a:r>
              <a:rPr lang="fr-FR" sz="1600" dirty="0">
                <a:solidFill>
                  <a:srgbClr val="FFFFFF"/>
                </a:solidFill>
                <a:latin typeface="Montserrat Light" pitchFamily="2" charset="0"/>
              </a:rPr>
              <a:t>Liste de tout les espace franchis en fonction des altitude prises</a:t>
            </a:r>
          </a:p>
          <a:p>
            <a:pPr>
              <a:lnSpc>
                <a:spcPct val="80000"/>
              </a:lnSpc>
              <a:spcBef>
                <a:spcPts val="800"/>
              </a:spcBef>
            </a:pPr>
            <a:endParaRPr lang="fr-FR" sz="1600" dirty="0">
              <a:solidFill>
                <a:srgbClr val="92D050"/>
              </a:solidFill>
              <a:latin typeface="Termina Medium" panose="00000600000000000000" pitchFamily="50" charset="0"/>
            </a:endParaRPr>
          </a:p>
        </p:txBody>
      </p:sp>
      <p:sp>
        <p:nvSpPr>
          <p:cNvPr id="62" name="Ellipse 61">
            <a:extLst>
              <a:ext uri="{FF2B5EF4-FFF2-40B4-BE49-F238E27FC236}">
                <a16:creationId xmlns:a16="http://schemas.microsoft.com/office/drawing/2014/main" id="{E3CE3CC5-FE29-ED03-26D8-97573A5F4544}"/>
              </a:ext>
            </a:extLst>
          </p:cNvPr>
          <p:cNvSpPr/>
          <p:nvPr/>
        </p:nvSpPr>
        <p:spPr>
          <a:xfrm>
            <a:off x="1513362" y="2273010"/>
            <a:ext cx="335280" cy="3124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noProof="0" dirty="0"/>
          </a:p>
        </p:txBody>
      </p:sp>
      <p:sp>
        <p:nvSpPr>
          <p:cNvPr id="63" name="Rectangle : coins arrondis 62">
            <a:extLst>
              <a:ext uri="{FF2B5EF4-FFF2-40B4-BE49-F238E27FC236}">
                <a16:creationId xmlns:a16="http://schemas.microsoft.com/office/drawing/2014/main" id="{978645E0-591F-1706-BD11-BD3FCA04C05B}"/>
              </a:ext>
            </a:extLst>
          </p:cNvPr>
          <p:cNvSpPr/>
          <p:nvPr/>
        </p:nvSpPr>
        <p:spPr>
          <a:xfrm>
            <a:off x="2126450" y="2583624"/>
            <a:ext cx="579443" cy="1490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200" noProof="0" dirty="0">
                <a:latin typeface="Termina Medium" panose="00000600000000000000" pitchFamily="50" charset="0"/>
              </a:rPr>
              <a:t>S</a:t>
            </a:r>
          </a:p>
        </p:txBody>
      </p:sp>
      <p:cxnSp>
        <p:nvCxnSpPr>
          <p:cNvPr id="64" name="Connecteur droit avec flèche 63">
            <a:extLst>
              <a:ext uri="{FF2B5EF4-FFF2-40B4-BE49-F238E27FC236}">
                <a16:creationId xmlns:a16="http://schemas.microsoft.com/office/drawing/2014/main" id="{CB4A995F-C735-3EB6-AF07-3BAC3B04623E}"/>
              </a:ext>
            </a:extLst>
          </p:cNvPr>
          <p:cNvCxnSpPr>
            <a:cxnSpLocks/>
            <a:stCxn id="63" idx="1"/>
            <a:endCxn id="62" idx="5"/>
          </p:cNvCxnSpPr>
          <p:nvPr/>
        </p:nvCxnSpPr>
        <p:spPr>
          <a:xfrm flipH="1" flipV="1">
            <a:off x="1799541" y="2539677"/>
            <a:ext cx="326909" cy="11848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67" name="Ellipse 66">
            <a:extLst>
              <a:ext uri="{FF2B5EF4-FFF2-40B4-BE49-F238E27FC236}">
                <a16:creationId xmlns:a16="http://schemas.microsoft.com/office/drawing/2014/main" id="{7D076B00-5EF6-3DB8-9041-F9E881A9FAA3}"/>
              </a:ext>
            </a:extLst>
          </p:cNvPr>
          <p:cNvSpPr/>
          <p:nvPr/>
        </p:nvSpPr>
        <p:spPr>
          <a:xfrm>
            <a:off x="934559" y="3894586"/>
            <a:ext cx="308243" cy="26666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noProof="0" dirty="0"/>
          </a:p>
        </p:txBody>
      </p:sp>
      <p:sp>
        <p:nvSpPr>
          <p:cNvPr id="68" name="Rectangle : coins arrondis 67">
            <a:extLst>
              <a:ext uri="{FF2B5EF4-FFF2-40B4-BE49-F238E27FC236}">
                <a16:creationId xmlns:a16="http://schemas.microsoft.com/office/drawing/2014/main" id="{C83303AC-36C3-61BC-07A7-9789EF8553BC}"/>
              </a:ext>
            </a:extLst>
          </p:cNvPr>
          <p:cNvSpPr/>
          <p:nvPr/>
        </p:nvSpPr>
        <p:spPr>
          <a:xfrm>
            <a:off x="1028923" y="3584813"/>
            <a:ext cx="875422" cy="1707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noProof="0" dirty="0">
                <a:latin typeface="Termina Medium" panose="00000600000000000000" pitchFamily="50" charset="0"/>
              </a:rPr>
              <a:t>LFGA</a:t>
            </a:r>
          </a:p>
        </p:txBody>
      </p:sp>
      <p:cxnSp>
        <p:nvCxnSpPr>
          <p:cNvPr id="69" name="Connecteur droit avec flèche 68">
            <a:extLst>
              <a:ext uri="{FF2B5EF4-FFF2-40B4-BE49-F238E27FC236}">
                <a16:creationId xmlns:a16="http://schemas.microsoft.com/office/drawing/2014/main" id="{555361FF-CA9A-29A1-84B0-4EF4BECBAAB3}"/>
              </a:ext>
            </a:extLst>
          </p:cNvPr>
          <p:cNvCxnSpPr>
            <a:cxnSpLocks/>
            <a:stCxn id="68" idx="2"/>
            <a:endCxn id="67" idx="7"/>
          </p:cNvCxnSpPr>
          <p:nvPr/>
        </p:nvCxnSpPr>
        <p:spPr>
          <a:xfrm flipH="1">
            <a:off x="1197661" y="3755580"/>
            <a:ext cx="268973" cy="1780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3" name="Signe de multiplication 72">
            <a:extLst>
              <a:ext uri="{FF2B5EF4-FFF2-40B4-BE49-F238E27FC236}">
                <a16:creationId xmlns:a16="http://schemas.microsoft.com/office/drawing/2014/main" id="{C2D68160-B580-499A-3A46-F76CB1044CBB}"/>
              </a:ext>
            </a:extLst>
          </p:cNvPr>
          <p:cNvSpPr/>
          <p:nvPr/>
        </p:nvSpPr>
        <p:spPr>
          <a:xfrm>
            <a:off x="2314575" y="5380401"/>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5" name="Signe de multiplication 74">
            <a:extLst>
              <a:ext uri="{FF2B5EF4-FFF2-40B4-BE49-F238E27FC236}">
                <a16:creationId xmlns:a16="http://schemas.microsoft.com/office/drawing/2014/main" id="{722CD533-EA7D-0957-2148-BFD573570467}"/>
              </a:ext>
            </a:extLst>
          </p:cNvPr>
          <p:cNvSpPr/>
          <p:nvPr/>
        </p:nvSpPr>
        <p:spPr>
          <a:xfrm>
            <a:off x="3198809" y="1846626"/>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6" name="Signe de multiplication 75">
            <a:extLst>
              <a:ext uri="{FF2B5EF4-FFF2-40B4-BE49-F238E27FC236}">
                <a16:creationId xmlns:a16="http://schemas.microsoft.com/office/drawing/2014/main" id="{8961F08C-756F-E83C-59B8-A8DD0E6E0DC6}"/>
              </a:ext>
            </a:extLst>
          </p:cNvPr>
          <p:cNvSpPr/>
          <p:nvPr/>
        </p:nvSpPr>
        <p:spPr>
          <a:xfrm>
            <a:off x="2877556" y="498380"/>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Ellipse 77">
            <a:extLst>
              <a:ext uri="{FF2B5EF4-FFF2-40B4-BE49-F238E27FC236}">
                <a16:creationId xmlns:a16="http://schemas.microsoft.com/office/drawing/2014/main" id="{360BC611-DC81-BFAF-6A16-756B162BE5FC}"/>
              </a:ext>
            </a:extLst>
          </p:cNvPr>
          <p:cNvSpPr/>
          <p:nvPr/>
        </p:nvSpPr>
        <p:spPr>
          <a:xfrm>
            <a:off x="1328371" y="6581944"/>
            <a:ext cx="335280" cy="31242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noProof="0" dirty="0"/>
          </a:p>
        </p:txBody>
      </p:sp>
      <p:cxnSp>
        <p:nvCxnSpPr>
          <p:cNvPr id="80" name="Connecteur droit avec flèche 79">
            <a:extLst>
              <a:ext uri="{FF2B5EF4-FFF2-40B4-BE49-F238E27FC236}">
                <a16:creationId xmlns:a16="http://schemas.microsoft.com/office/drawing/2014/main" id="{28486690-CB42-B2F4-9634-E49569BB5F63}"/>
              </a:ext>
            </a:extLst>
          </p:cNvPr>
          <p:cNvCxnSpPr>
            <a:stCxn id="28" idx="4"/>
            <a:endCxn id="62" idx="7"/>
          </p:cNvCxnSpPr>
          <p:nvPr/>
        </p:nvCxnSpPr>
        <p:spPr>
          <a:xfrm flipH="1">
            <a:off x="1799541" y="967740"/>
            <a:ext cx="577899" cy="1351023"/>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Connecteur droit avec flèche 80">
            <a:extLst>
              <a:ext uri="{FF2B5EF4-FFF2-40B4-BE49-F238E27FC236}">
                <a16:creationId xmlns:a16="http://schemas.microsoft.com/office/drawing/2014/main" id="{3D175A18-8697-16D8-C73B-38A813167055}"/>
              </a:ext>
            </a:extLst>
          </p:cNvPr>
          <p:cNvCxnSpPr>
            <a:cxnSpLocks/>
            <a:stCxn id="62" idx="4"/>
            <a:endCxn id="50" idx="0"/>
          </p:cNvCxnSpPr>
          <p:nvPr/>
        </p:nvCxnSpPr>
        <p:spPr>
          <a:xfrm>
            <a:off x="1681002" y="2585430"/>
            <a:ext cx="258288" cy="1901970"/>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eur droit avec flèche 83">
            <a:extLst>
              <a:ext uri="{FF2B5EF4-FFF2-40B4-BE49-F238E27FC236}">
                <a16:creationId xmlns:a16="http://schemas.microsoft.com/office/drawing/2014/main" id="{9D9094D9-B48F-77F3-97BD-6A6243321423}"/>
              </a:ext>
            </a:extLst>
          </p:cNvPr>
          <p:cNvCxnSpPr>
            <a:cxnSpLocks/>
            <a:stCxn id="50" idx="2"/>
            <a:endCxn id="51" idx="6"/>
          </p:cNvCxnSpPr>
          <p:nvPr/>
        </p:nvCxnSpPr>
        <p:spPr>
          <a:xfrm flipH="1" flipV="1">
            <a:off x="631825" y="4377545"/>
            <a:ext cx="1139825" cy="266065"/>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Connecteur droit avec flèche 87">
            <a:extLst>
              <a:ext uri="{FF2B5EF4-FFF2-40B4-BE49-F238E27FC236}">
                <a16:creationId xmlns:a16="http://schemas.microsoft.com/office/drawing/2014/main" id="{2C61ED1F-E0BF-B2BA-E37D-3188C11D461E}"/>
              </a:ext>
            </a:extLst>
          </p:cNvPr>
          <p:cNvCxnSpPr>
            <a:cxnSpLocks/>
            <a:stCxn id="51" idx="0"/>
            <a:endCxn id="62" idx="3"/>
          </p:cNvCxnSpPr>
          <p:nvPr/>
        </p:nvCxnSpPr>
        <p:spPr>
          <a:xfrm flipV="1">
            <a:off x="464185" y="2539677"/>
            <a:ext cx="1098278" cy="1681658"/>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3" name="Rectangle 92">
            <a:extLst>
              <a:ext uri="{FF2B5EF4-FFF2-40B4-BE49-F238E27FC236}">
                <a16:creationId xmlns:a16="http://schemas.microsoft.com/office/drawing/2014/main" id="{8CB653FE-7663-D9AC-A011-1E8D871B0679}"/>
              </a:ext>
            </a:extLst>
          </p:cNvPr>
          <p:cNvSpPr/>
          <p:nvPr/>
        </p:nvSpPr>
        <p:spPr>
          <a:xfrm>
            <a:off x="1214276" y="2732689"/>
            <a:ext cx="625995" cy="31242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4" name="Rectangle 93">
            <a:extLst>
              <a:ext uri="{FF2B5EF4-FFF2-40B4-BE49-F238E27FC236}">
                <a16:creationId xmlns:a16="http://schemas.microsoft.com/office/drawing/2014/main" id="{3A4005D8-90BD-8A15-D7F2-A4355E8BA31B}"/>
              </a:ext>
            </a:extLst>
          </p:cNvPr>
          <p:cNvSpPr/>
          <p:nvPr/>
        </p:nvSpPr>
        <p:spPr>
          <a:xfrm>
            <a:off x="934559" y="4409295"/>
            <a:ext cx="625995" cy="31242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5" name="Rectangle 94">
            <a:extLst>
              <a:ext uri="{FF2B5EF4-FFF2-40B4-BE49-F238E27FC236}">
                <a16:creationId xmlns:a16="http://schemas.microsoft.com/office/drawing/2014/main" id="{5ABEC854-AFC3-5E64-17F8-42771F870180}"/>
              </a:ext>
            </a:extLst>
          </p:cNvPr>
          <p:cNvSpPr/>
          <p:nvPr/>
        </p:nvSpPr>
        <p:spPr>
          <a:xfrm>
            <a:off x="454660" y="3580165"/>
            <a:ext cx="528906" cy="31242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cxnSp>
        <p:nvCxnSpPr>
          <p:cNvPr id="99" name="Connecteur droit avec flèche 98">
            <a:extLst>
              <a:ext uri="{FF2B5EF4-FFF2-40B4-BE49-F238E27FC236}">
                <a16:creationId xmlns:a16="http://schemas.microsoft.com/office/drawing/2014/main" id="{A4B9B3CD-73A6-6DF1-F2D7-C12162D8B0C5}"/>
              </a:ext>
            </a:extLst>
          </p:cNvPr>
          <p:cNvCxnSpPr>
            <a:cxnSpLocks/>
          </p:cNvCxnSpPr>
          <p:nvPr/>
        </p:nvCxnSpPr>
        <p:spPr>
          <a:xfrm flipV="1">
            <a:off x="1214276" y="2622277"/>
            <a:ext cx="0" cy="447661"/>
          </a:xfrm>
          <a:prstGeom prst="straightConnector1">
            <a:avLst/>
          </a:prstGeom>
          <a:ln w="2857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Connecteur droit avec flèche 101">
            <a:extLst>
              <a:ext uri="{FF2B5EF4-FFF2-40B4-BE49-F238E27FC236}">
                <a16:creationId xmlns:a16="http://schemas.microsoft.com/office/drawing/2014/main" id="{857430CA-2396-764F-B782-7D2BDC8CD47D}"/>
              </a:ext>
            </a:extLst>
          </p:cNvPr>
          <p:cNvCxnSpPr>
            <a:cxnSpLocks/>
            <a:endCxn id="62" idx="3"/>
          </p:cNvCxnSpPr>
          <p:nvPr/>
        </p:nvCxnSpPr>
        <p:spPr>
          <a:xfrm flipV="1">
            <a:off x="1218877" y="2539677"/>
            <a:ext cx="343586" cy="151610"/>
          </a:xfrm>
          <a:prstGeom prst="straightConnector1">
            <a:avLst/>
          </a:prstGeom>
          <a:ln w="2857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17026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CFC6411-605C-21F1-7687-CC5A30F503A1}"/>
              </a:ext>
            </a:extLst>
          </p:cNvPr>
          <p:cNvSpPr txBox="1"/>
          <p:nvPr/>
        </p:nvSpPr>
        <p:spPr>
          <a:xfrm>
            <a:off x="635000" y="381000"/>
            <a:ext cx="10922000" cy="584775"/>
          </a:xfrm>
          <a:prstGeom prst="rect">
            <a:avLst/>
          </a:prstGeom>
          <a:noFill/>
        </p:spPr>
        <p:txBody>
          <a:bodyPr vert="horz" rtlCol="0">
            <a:spAutoFit/>
          </a:bodyPr>
          <a:lstStyle/>
          <a:p>
            <a:r>
              <a:rPr lang="fr-FR" sz="3200" b="1" noProof="0" dirty="0">
                <a:solidFill>
                  <a:srgbClr val="93163C"/>
                </a:solidFill>
              </a:rPr>
              <a:t>Modules Principaux : Avion &amp; Sécurité</a:t>
            </a:r>
          </a:p>
        </p:txBody>
      </p:sp>
      <p:sp>
        <p:nvSpPr>
          <p:cNvPr id="3" name="ZoneTexte 2">
            <a:extLst>
              <a:ext uri="{FF2B5EF4-FFF2-40B4-BE49-F238E27FC236}">
                <a16:creationId xmlns:a16="http://schemas.microsoft.com/office/drawing/2014/main" id="{CB736819-17E5-44F2-80C5-1A22AB2C6808}"/>
              </a:ext>
            </a:extLst>
          </p:cNvPr>
          <p:cNvSpPr txBox="1"/>
          <p:nvPr/>
        </p:nvSpPr>
        <p:spPr>
          <a:xfrm>
            <a:off x="1016000" y="1397000"/>
            <a:ext cx="10160000" cy="4770537"/>
          </a:xfrm>
          <a:prstGeom prst="rect">
            <a:avLst/>
          </a:prstGeom>
          <a:noFill/>
        </p:spPr>
        <p:txBody>
          <a:bodyPr vert="horz" rtlCol="0">
            <a:spAutoFit/>
          </a:bodyPr>
          <a:lstStyle/>
          <a:p>
            <a:r>
              <a:rPr lang="fr-FR" sz="1600" noProof="0" dirty="0" err="1">
                <a:solidFill>
                  <a:srgbClr val="6B7280"/>
                </a:solidFill>
              </a:rPr>
              <a:t>âš</a:t>
            </a:r>
            <a:r>
              <a:rPr lang="fr-FR" sz="1600" noProof="0" dirty="0">
                <a:solidFill>
                  <a:srgbClr val="6B7280"/>
                </a:solidFill>
              </a:rPr>
              <a:t>–ï¸  MODULE MASSE &amp; CENTRAGE
â€¢ Calcul automatique poids total et CG
â€¢ Scénarios : au décollage, Ã  l'atterrissage, zéro fuel
â€¢ Graphique enveloppe de centrage temps réel
â€¢ Alertes hors limites (avant/</a:t>
            </a:r>
            <a:r>
              <a:rPr lang="fr-FR" sz="1600" noProof="0" dirty="0" err="1">
                <a:solidFill>
                  <a:srgbClr val="6B7280"/>
                </a:solidFill>
              </a:rPr>
              <a:t>arriÃ¨re</a:t>
            </a:r>
            <a:r>
              <a:rPr lang="fr-FR" sz="1600" noProof="0" dirty="0">
                <a:solidFill>
                  <a:srgbClr val="6B7280"/>
                </a:solidFill>
              </a:rPr>
              <a:t>)
â€¢ Compartiments bagages configurables
</a:t>
            </a:r>
            <a:r>
              <a:rPr lang="fr-FR" sz="1600" noProof="0" dirty="0" err="1">
                <a:solidFill>
                  <a:srgbClr val="6B7280"/>
                </a:solidFill>
              </a:rPr>
              <a:t>ðŸ</a:t>
            </a:r>
            <a:r>
              <a:rPr lang="fr-FR" sz="1600" noProof="0" dirty="0">
                <a:solidFill>
                  <a:srgbClr val="6B7280"/>
                </a:solidFill>
              </a:rPr>
              <a:t>›©ï¸  MODULE AVION
â€¢ Gestion multi-avions (immatriculation, type)
â€¢ Import manuel des abaques (MANEX PDF)
â€¢ Extraction IA des performances (Ã  venir)
â€¢ Photos et documents techniques
â€¢ Limites de masse, consommation, vitesses
</a:t>
            </a:r>
            <a:r>
              <a:rPr lang="fr-FR" sz="1600" noProof="0" dirty="0" err="1">
                <a:solidFill>
                  <a:srgbClr val="6B7280"/>
                </a:solidFill>
              </a:rPr>
              <a:t>ðŸ</a:t>
            </a:r>
            <a:r>
              <a:rPr lang="fr-FR" sz="1600" noProof="0" dirty="0">
                <a:solidFill>
                  <a:srgbClr val="6B7280"/>
                </a:solidFill>
              </a:rPr>
              <a:t>”§  MODULE CARNET TECHNIQUE
â€¢ Suivi entretiens et maintenances
â€¢ Log technique MEL/CDL
â€¢ </a:t>
            </a:r>
            <a:r>
              <a:rPr lang="fr-FR" sz="1600" noProof="0" dirty="0" err="1">
                <a:solidFill>
                  <a:srgbClr val="6B7280"/>
                </a:solidFill>
              </a:rPr>
              <a:t>Ã‰quipements</a:t>
            </a:r>
            <a:r>
              <a:rPr lang="fr-FR" sz="1600" noProof="0" dirty="0">
                <a:solidFill>
                  <a:srgbClr val="6B7280"/>
                </a:solidFill>
              </a:rPr>
              <a:t> de survie SAR
â€¢ Détection zones dangereuses (P, D, R)</a:t>
            </a:r>
          </a:p>
        </p:txBody>
      </p:sp>
    </p:spTree>
    <p:extLst>
      <p:ext uri="{BB962C8B-B14F-4D97-AF65-F5344CB8AC3E}">
        <p14:creationId xmlns:p14="http://schemas.microsoft.com/office/powerpoint/2010/main" val="854625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BB1B289-C06E-1EB5-8B6F-8C391A7C68E7}"/>
              </a:ext>
            </a:extLst>
          </p:cNvPr>
          <p:cNvSpPr txBox="1"/>
          <p:nvPr/>
        </p:nvSpPr>
        <p:spPr>
          <a:xfrm>
            <a:off x="635000" y="381000"/>
            <a:ext cx="10922000" cy="584775"/>
          </a:xfrm>
          <a:prstGeom prst="rect">
            <a:avLst/>
          </a:prstGeom>
          <a:noFill/>
        </p:spPr>
        <p:txBody>
          <a:bodyPr vert="horz" rtlCol="0">
            <a:spAutoFit/>
          </a:bodyPr>
          <a:lstStyle/>
          <a:p>
            <a:r>
              <a:rPr lang="fr-FR" sz="3200" b="1" noProof="0" dirty="0">
                <a:solidFill>
                  <a:srgbClr val="93163C"/>
                </a:solidFill>
              </a:rPr>
              <a:t>Modules Complémentaires</a:t>
            </a:r>
          </a:p>
        </p:txBody>
      </p:sp>
      <p:sp>
        <p:nvSpPr>
          <p:cNvPr id="3" name="ZoneTexte 2">
            <a:extLst>
              <a:ext uri="{FF2B5EF4-FFF2-40B4-BE49-F238E27FC236}">
                <a16:creationId xmlns:a16="http://schemas.microsoft.com/office/drawing/2014/main" id="{EDCE233B-CB4D-CD9F-31EA-E1E91D44C717}"/>
              </a:ext>
            </a:extLst>
          </p:cNvPr>
          <p:cNvSpPr txBox="1"/>
          <p:nvPr/>
        </p:nvSpPr>
        <p:spPr>
          <a:xfrm>
            <a:off x="1016000" y="1397000"/>
            <a:ext cx="10160000" cy="5755422"/>
          </a:xfrm>
          <a:prstGeom prst="rect">
            <a:avLst/>
          </a:prstGeom>
          <a:noFill/>
        </p:spPr>
        <p:txBody>
          <a:bodyPr vert="horz" rtlCol="0">
            <a:spAutoFit/>
          </a:bodyPr>
          <a:lstStyle/>
          <a:p>
            <a:r>
              <a:rPr lang="fr-FR" sz="1600" noProof="0" dirty="0" err="1">
                <a:solidFill>
                  <a:srgbClr val="6B7280"/>
                </a:solidFill>
              </a:rPr>
              <a:t>ðŸ</a:t>
            </a:r>
            <a:r>
              <a:rPr lang="fr-FR" sz="1600" noProof="0" dirty="0">
                <a:solidFill>
                  <a:srgbClr val="6B7280"/>
                </a:solidFill>
              </a:rPr>
              <a:t>“‹  MODULE CHECKLIST
â€¢ Checklists personnalisables par avion
â€¢ Phases : pré-vol, démarrage, roulage, décollage, etc.
â€¢ Suivi progression avec items </a:t>
            </a:r>
            <a:r>
              <a:rPr lang="fr-FR" sz="1600" noProof="0" dirty="0" err="1">
                <a:solidFill>
                  <a:srgbClr val="6B7280"/>
                </a:solidFill>
              </a:rPr>
              <a:t>cochables</a:t>
            </a:r>
            <a:r>
              <a:rPr lang="fr-FR" sz="1600" noProof="0" dirty="0">
                <a:solidFill>
                  <a:srgbClr val="6B7280"/>
                </a:solidFill>
              </a:rPr>
              <a:t>
â€¢ Alertes items critiques oubliés
</a:t>
            </a:r>
            <a:r>
              <a:rPr lang="fr-FR" sz="1600" noProof="0" dirty="0" err="1">
                <a:solidFill>
                  <a:srgbClr val="6B7280"/>
                </a:solidFill>
              </a:rPr>
              <a:t>âœˆï</a:t>
            </a:r>
            <a:r>
              <a:rPr lang="fr-FR" sz="1600" noProof="0" dirty="0">
                <a:solidFill>
                  <a:srgbClr val="6B7280"/>
                </a:solidFill>
              </a:rPr>
              <a:t>¸  MODULE DÃ‰ROUTEMENTS
â€¢ Sélection intelligente terrains de dégagement
â€¢ Calcul automatique distances, carburant, temps
â€¢ </a:t>
            </a:r>
            <a:r>
              <a:rPr lang="fr-FR" sz="1600" noProof="0" dirty="0" err="1">
                <a:solidFill>
                  <a:srgbClr val="6B7280"/>
                </a:solidFill>
              </a:rPr>
              <a:t>CritÃ¨res</a:t>
            </a:r>
            <a:r>
              <a:rPr lang="fr-FR" sz="1600" noProof="0" dirty="0">
                <a:solidFill>
                  <a:srgbClr val="6B7280"/>
                </a:solidFill>
              </a:rPr>
              <a:t> : longueur piste, services, proximité
â€¢ Météo temps réel pour </a:t>
            </a:r>
            <a:r>
              <a:rPr lang="fr-FR" sz="1600" noProof="0" dirty="0" err="1">
                <a:solidFill>
                  <a:srgbClr val="6B7280"/>
                </a:solidFill>
              </a:rPr>
              <a:t>alternates</a:t>
            </a:r>
            <a:r>
              <a:rPr lang="fr-FR" sz="1600" noProof="0" dirty="0">
                <a:solidFill>
                  <a:srgbClr val="6B7280"/>
                </a:solidFill>
              </a:rPr>
              <a:t>
â€¢ Carte interactive avec rayon d'action
</a:t>
            </a:r>
            <a:r>
              <a:rPr lang="fr-FR" sz="1600" noProof="0" dirty="0" err="1">
                <a:solidFill>
                  <a:srgbClr val="6B7280"/>
                </a:solidFill>
              </a:rPr>
              <a:t>ðŸ</a:t>
            </a:r>
            <a:r>
              <a:rPr lang="fr-FR" sz="1600" noProof="0" dirty="0">
                <a:solidFill>
                  <a:srgbClr val="6B7280"/>
                </a:solidFill>
              </a:rPr>
              <a:t>“–  MODULE CARNET DE VOL
â€¢ Enregistrement automatique des vols
â€¢ Suivi heures de vol pilote
â€¢ Statistiques : heures totales, types d'avions
â€¢ Export PDF pour DGAC
</a:t>
            </a:r>
            <a:r>
              <a:rPr lang="fr-FR" sz="1600" noProof="0" dirty="0" err="1">
                <a:solidFill>
                  <a:srgbClr val="6B7280"/>
                </a:solidFill>
              </a:rPr>
              <a:t>ðŸ“š</a:t>
            </a:r>
            <a:r>
              <a:rPr lang="fr-FR" sz="1600" noProof="0" dirty="0">
                <a:solidFill>
                  <a:srgbClr val="6B7280"/>
                </a:solidFill>
              </a:rPr>
              <a:t>  MODULE VAC &amp; RÃ‰FÃ‰RENCES
â€¢ Cartes VAC aérodromes </a:t>
            </a:r>
            <a:r>
              <a:rPr lang="fr-FR" sz="1600" noProof="0" dirty="0" err="1">
                <a:solidFill>
                  <a:srgbClr val="6B7280"/>
                </a:solidFill>
              </a:rPr>
              <a:t>franÃ§ais</a:t>
            </a:r>
            <a:r>
              <a:rPr lang="fr-FR" sz="1600" noProof="0" dirty="0">
                <a:solidFill>
                  <a:srgbClr val="6B7280"/>
                </a:solidFill>
              </a:rPr>
              <a:t> (SIA)
â€¢ Références réglementaires aéronautiques
â€¢ </a:t>
            </a:r>
            <a:r>
              <a:rPr lang="fr-FR" sz="1600" noProof="0" dirty="0" err="1">
                <a:solidFill>
                  <a:srgbClr val="6B7280"/>
                </a:solidFill>
              </a:rPr>
              <a:t>AccÃ¨s</a:t>
            </a:r>
            <a:r>
              <a:rPr lang="fr-FR" sz="1600" noProof="0" dirty="0">
                <a:solidFill>
                  <a:srgbClr val="6B7280"/>
                </a:solidFill>
              </a:rPr>
              <a:t> rapide documentation technique</a:t>
            </a:r>
          </a:p>
        </p:txBody>
      </p:sp>
    </p:spTree>
    <p:extLst>
      <p:ext uri="{BB962C8B-B14F-4D97-AF65-F5344CB8AC3E}">
        <p14:creationId xmlns:p14="http://schemas.microsoft.com/office/powerpoint/2010/main" val="2883547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5A3314A-867E-4896-CFCA-743BB310A177}"/>
              </a:ext>
            </a:extLst>
          </p:cNvPr>
          <p:cNvSpPr txBox="1"/>
          <p:nvPr/>
        </p:nvSpPr>
        <p:spPr>
          <a:xfrm>
            <a:off x="635000" y="381000"/>
            <a:ext cx="10922000" cy="584775"/>
          </a:xfrm>
          <a:prstGeom prst="rect">
            <a:avLst/>
          </a:prstGeom>
          <a:noFill/>
        </p:spPr>
        <p:txBody>
          <a:bodyPr vert="horz" rtlCol="0">
            <a:spAutoFit/>
          </a:bodyPr>
          <a:lstStyle/>
          <a:p>
            <a:r>
              <a:rPr lang="fr-FR" sz="3200" b="1" noProof="0" dirty="0">
                <a:solidFill>
                  <a:srgbClr val="93163C"/>
                </a:solidFill>
              </a:rPr>
              <a:t>Architecture Technique</a:t>
            </a:r>
          </a:p>
        </p:txBody>
      </p:sp>
      <p:sp>
        <p:nvSpPr>
          <p:cNvPr id="3" name="ZoneTexte 2">
            <a:extLst>
              <a:ext uri="{FF2B5EF4-FFF2-40B4-BE49-F238E27FC236}">
                <a16:creationId xmlns:a16="http://schemas.microsoft.com/office/drawing/2014/main" id="{F37BA690-2B79-5098-83DA-5941AB418396}"/>
              </a:ext>
            </a:extLst>
          </p:cNvPr>
          <p:cNvSpPr txBox="1"/>
          <p:nvPr/>
        </p:nvSpPr>
        <p:spPr>
          <a:xfrm>
            <a:off x="1016000" y="1397000"/>
            <a:ext cx="10160000" cy="5016758"/>
          </a:xfrm>
          <a:prstGeom prst="rect">
            <a:avLst/>
          </a:prstGeom>
          <a:noFill/>
        </p:spPr>
        <p:txBody>
          <a:bodyPr vert="horz" rtlCol="0">
            <a:spAutoFit/>
          </a:bodyPr>
          <a:lstStyle/>
          <a:p>
            <a:r>
              <a:rPr lang="fr-FR" sz="1600" noProof="0" dirty="0" err="1">
                <a:solidFill>
                  <a:srgbClr val="6B7280"/>
                </a:solidFill>
              </a:rPr>
              <a:t>ðŸ</a:t>
            </a:r>
            <a:r>
              <a:rPr lang="fr-FR" sz="1600" noProof="0" dirty="0">
                <a:solidFill>
                  <a:srgbClr val="6B7280"/>
                </a:solidFill>
              </a:rPr>
              <a:t>”§  STACK TECHNIQUE
â€¢ Frontend : </a:t>
            </a:r>
            <a:r>
              <a:rPr lang="fr-FR" sz="1600" noProof="0" dirty="0" err="1">
                <a:solidFill>
                  <a:srgbClr val="6B7280"/>
                </a:solidFill>
              </a:rPr>
              <a:t>React</a:t>
            </a:r>
            <a:r>
              <a:rPr lang="fr-FR" sz="1600" noProof="0" dirty="0">
                <a:solidFill>
                  <a:srgbClr val="6B7280"/>
                </a:solidFill>
              </a:rPr>
              <a:t> 18 + Vite 7 + </a:t>
            </a:r>
            <a:r>
              <a:rPr lang="fr-FR" sz="1600" noProof="0" dirty="0" err="1">
                <a:solidFill>
                  <a:srgbClr val="6B7280"/>
                </a:solidFill>
              </a:rPr>
              <a:t>Material</a:t>
            </a:r>
            <a:r>
              <a:rPr lang="fr-FR" sz="1600" noProof="0" dirty="0">
                <a:solidFill>
                  <a:srgbClr val="6B7280"/>
                </a:solidFill>
              </a:rPr>
              <a:t>-UI 7
â€¢ State Management : </a:t>
            </a:r>
            <a:r>
              <a:rPr lang="fr-FR" sz="1600" noProof="0" dirty="0" err="1">
                <a:solidFill>
                  <a:srgbClr val="6B7280"/>
                </a:solidFill>
              </a:rPr>
              <a:t>Zustand</a:t>
            </a:r>
            <a:r>
              <a:rPr lang="fr-FR" sz="1600" noProof="0" dirty="0">
                <a:solidFill>
                  <a:srgbClr val="6B7280"/>
                </a:solidFill>
              </a:rPr>
              <a:t> 4.5 + </a:t>
            </a:r>
            <a:r>
              <a:rPr lang="fr-FR" sz="1600" noProof="0" dirty="0" err="1">
                <a:solidFill>
                  <a:srgbClr val="6B7280"/>
                </a:solidFill>
              </a:rPr>
              <a:t>Context</a:t>
            </a:r>
            <a:r>
              <a:rPr lang="fr-FR" sz="1600" noProof="0" dirty="0">
                <a:solidFill>
                  <a:srgbClr val="6B7280"/>
                </a:solidFill>
              </a:rPr>
              <a:t> API
â€¢ Backend : </a:t>
            </a:r>
            <a:r>
              <a:rPr lang="fr-FR" sz="1600" noProof="0" dirty="0" err="1">
                <a:solidFill>
                  <a:srgbClr val="6B7280"/>
                </a:solidFill>
              </a:rPr>
              <a:t>Supabase</a:t>
            </a:r>
            <a:r>
              <a:rPr lang="fr-FR" sz="1600" noProof="0" dirty="0">
                <a:solidFill>
                  <a:srgbClr val="6B7280"/>
                </a:solidFill>
              </a:rPr>
              <a:t> (PostgreSQL + </a:t>
            </a:r>
            <a:r>
              <a:rPr lang="fr-FR" sz="1600" noProof="0" dirty="0" err="1">
                <a:solidFill>
                  <a:srgbClr val="6B7280"/>
                </a:solidFill>
              </a:rPr>
              <a:t>Auth</a:t>
            </a:r>
            <a:r>
              <a:rPr lang="fr-FR" sz="1600" noProof="0" dirty="0">
                <a:solidFill>
                  <a:srgbClr val="6B7280"/>
                </a:solidFill>
              </a:rPr>
              <a:t> + Storage)
â€¢ Mobile : </a:t>
            </a:r>
            <a:r>
              <a:rPr lang="fr-FR" sz="1600" noProof="0" dirty="0" err="1">
                <a:solidFill>
                  <a:srgbClr val="6B7280"/>
                </a:solidFill>
              </a:rPr>
              <a:t>Capacitor</a:t>
            </a:r>
            <a:r>
              <a:rPr lang="fr-FR" sz="1600" noProof="0" dirty="0">
                <a:solidFill>
                  <a:srgbClr val="6B7280"/>
                </a:solidFill>
              </a:rPr>
              <a:t> 7.4 (iOS/Android)
â€¢ Cartes : Leaflet.js + </a:t>
            </a:r>
            <a:r>
              <a:rPr lang="fr-FR" sz="1600" noProof="0" dirty="0" err="1">
                <a:solidFill>
                  <a:srgbClr val="6B7280"/>
                </a:solidFill>
              </a:rPr>
              <a:t>OpenLayers</a:t>
            </a:r>
            <a:r>
              <a:rPr lang="fr-FR" sz="1600" noProof="0" dirty="0">
                <a:solidFill>
                  <a:srgbClr val="6B7280"/>
                </a:solidFill>
              </a:rPr>
              <a:t>
â€¢ </a:t>
            </a:r>
            <a:r>
              <a:rPr lang="fr-FR" sz="1600" noProof="0" dirty="0" err="1">
                <a:solidFill>
                  <a:srgbClr val="6B7280"/>
                </a:solidFill>
              </a:rPr>
              <a:t>Build</a:t>
            </a:r>
            <a:r>
              <a:rPr lang="fr-FR" sz="1600" noProof="0" dirty="0">
                <a:solidFill>
                  <a:srgbClr val="6B7280"/>
                </a:solidFill>
              </a:rPr>
              <a:t> : PWA installable (Service </a:t>
            </a:r>
            <a:r>
              <a:rPr lang="fr-FR" sz="1600" noProof="0" dirty="0" err="1">
                <a:solidFill>
                  <a:srgbClr val="6B7280"/>
                </a:solidFill>
              </a:rPr>
              <a:t>Worker</a:t>
            </a:r>
            <a:r>
              <a:rPr lang="fr-FR" sz="1600" noProof="0" dirty="0">
                <a:solidFill>
                  <a:srgbClr val="6B7280"/>
                </a:solidFill>
              </a:rPr>
              <a:t>)
</a:t>
            </a:r>
            <a:r>
              <a:rPr lang="fr-FR" sz="1600" noProof="0" dirty="0" err="1">
                <a:solidFill>
                  <a:srgbClr val="6B7280"/>
                </a:solidFill>
              </a:rPr>
              <a:t>ðŸ“Š</a:t>
            </a:r>
            <a:r>
              <a:rPr lang="fr-FR" sz="1600" noProof="0" dirty="0">
                <a:solidFill>
                  <a:srgbClr val="6B7280"/>
                </a:solidFill>
              </a:rPr>
              <a:t>  DONNÃ‰ES AÃ‰RONAUTIQUES
â€¢ AIXM 4.5 France (SIA - cycle AIRAC 2025-10-02)
â€¢ </a:t>
            </a:r>
            <a:r>
              <a:rPr lang="fr-FR" sz="1600" noProof="0" dirty="0" err="1">
                <a:solidFill>
                  <a:srgbClr val="6B7280"/>
                </a:solidFill>
              </a:rPr>
              <a:t>OpenAIP</a:t>
            </a:r>
            <a:r>
              <a:rPr lang="fr-FR" sz="1600" noProof="0" dirty="0">
                <a:solidFill>
                  <a:srgbClr val="6B7280"/>
                </a:solidFill>
              </a:rPr>
              <a:t> (aérodromes, espaces aériens)
â€¢ </a:t>
            </a:r>
            <a:r>
              <a:rPr lang="fr-FR" sz="1600" noProof="0" dirty="0" err="1">
                <a:solidFill>
                  <a:srgbClr val="6B7280"/>
                </a:solidFill>
              </a:rPr>
              <a:t>CheckWX</a:t>
            </a:r>
            <a:r>
              <a:rPr lang="fr-FR" sz="1600" noProof="0" dirty="0">
                <a:solidFill>
                  <a:srgbClr val="6B7280"/>
                </a:solidFill>
              </a:rPr>
              <a:t> API (METAR/TAF temps réel)
â€¢ Mise Ã  jour automatique tous les 28 jours
</a:t>
            </a:r>
            <a:r>
              <a:rPr lang="fr-FR" sz="1600" noProof="0" dirty="0" err="1">
                <a:solidFill>
                  <a:srgbClr val="6B7280"/>
                </a:solidFill>
              </a:rPr>
              <a:t>ðŸ</a:t>
            </a:r>
            <a:r>
              <a:rPr lang="fr-FR" sz="1600" noProof="0" dirty="0">
                <a:solidFill>
                  <a:srgbClr val="6B7280"/>
                </a:solidFill>
              </a:rPr>
              <a:t>”  SÃ‰CURITÃ‰ &amp; PERFORMANCE
â€¢ Authentification </a:t>
            </a:r>
            <a:r>
              <a:rPr lang="fr-FR" sz="1600" noProof="0" dirty="0" err="1">
                <a:solidFill>
                  <a:srgbClr val="6B7280"/>
                </a:solidFill>
              </a:rPr>
              <a:t>Supabase</a:t>
            </a:r>
            <a:r>
              <a:rPr lang="fr-FR" sz="1600" noProof="0" dirty="0">
                <a:solidFill>
                  <a:srgbClr val="6B7280"/>
                </a:solidFill>
              </a:rPr>
              <a:t> (JWT </a:t>
            </a:r>
            <a:r>
              <a:rPr lang="fr-FR" sz="1600" noProof="0" dirty="0" err="1">
                <a:solidFill>
                  <a:srgbClr val="6B7280"/>
                </a:solidFill>
              </a:rPr>
              <a:t>tokens</a:t>
            </a:r>
            <a:r>
              <a:rPr lang="fr-FR" sz="1600" noProof="0" dirty="0">
                <a:solidFill>
                  <a:srgbClr val="6B7280"/>
                </a:solidFill>
              </a:rPr>
              <a:t>)
â€¢ Stockage local </a:t>
            </a:r>
            <a:r>
              <a:rPr lang="fr-FR" sz="1600" noProof="0" dirty="0" err="1">
                <a:solidFill>
                  <a:srgbClr val="6B7280"/>
                </a:solidFill>
              </a:rPr>
              <a:t>IndexedDB</a:t>
            </a:r>
            <a:r>
              <a:rPr lang="fr-FR" sz="1600" noProof="0" dirty="0">
                <a:solidFill>
                  <a:srgbClr val="6B7280"/>
                </a:solidFill>
              </a:rPr>
              <a:t> (offline-first)
â€¢ Cache intelligent (Service </a:t>
            </a:r>
            <a:r>
              <a:rPr lang="fr-FR" sz="1600" noProof="0" dirty="0" err="1">
                <a:solidFill>
                  <a:srgbClr val="6B7280"/>
                </a:solidFill>
              </a:rPr>
              <a:t>Worker</a:t>
            </a:r>
            <a:r>
              <a:rPr lang="fr-FR" sz="1600" noProof="0" dirty="0">
                <a:solidFill>
                  <a:srgbClr val="6B7280"/>
                </a:solidFill>
              </a:rPr>
              <a:t>)
â€¢ Chiffrement données sensibles
â€¢ Backup automatique cloud</a:t>
            </a:r>
          </a:p>
        </p:txBody>
      </p:sp>
    </p:spTree>
    <p:extLst>
      <p:ext uri="{BB962C8B-B14F-4D97-AF65-F5344CB8AC3E}">
        <p14:creationId xmlns:p14="http://schemas.microsoft.com/office/powerpoint/2010/main" val="2238228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3E47051-9CDA-43CB-4EA5-61E8967888DA}"/>
              </a:ext>
            </a:extLst>
          </p:cNvPr>
          <p:cNvSpPr txBox="1"/>
          <p:nvPr/>
        </p:nvSpPr>
        <p:spPr>
          <a:xfrm>
            <a:off x="635000" y="381000"/>
            <a:ext cx="10922000" cy="584775"/>
          </a:xfrm>
          <a:prstGeom prst="rect">
            <a:avLst/>
          </a:prstGeom>
          <a:noFill/>
        </p:spPr>
        <p:txBody>
          <a:bodyPr vert="horz" rtlCol="0">
            <a:spAutoFit/>
          </a:bodyPr>
          <a:lstStyle/>
          <a:p>
            <a:r>
              <a:rPr lang="fr-FR" sz="3200" b="1" noProof="0" dirty="0" err="1">
                <a:solidFill>
                  <a:srgbClr val="93163C"/>
                </a:solidFill>
              </a:rPr>
              <a:t>ModÃ¨le</a:t>
            </a:r>
            <a:r>
              <a:rPr lang="fr-FR" sz="3200" b="1" noProof="0" dirty="0">
                <a:solidFill>
                  <a:srgbClr val="93163C"/>
                </a:solidFill>
              </a:rPr>
              <a:t> </a:t>
            </a:r>
            <a:r>
              <a:rPr lang="fr-FR" sz="3200" b="1" noProof="0" dirty="0" err="1">
                <a:solidFill>
                  <a:srgbClr val="93163C"/>
                </a:solidFill>
              </a:rPr>
              <a:t>Ã‰conomique</a:t>
            </a:r>
            <a:endParaRPr lang="fr-FR" sz="3200" b="1" noProof="0" dirty="0">
              <a:solidFill>
                <a:srgbClr val="93163C"/>
              </a:solidFill>
            </a:endParaRPr>
          </a:p>
        </p:txBody>
      </p:sp>
      <p:sp>
        <p:nvSpPr>
          <p:cNvPr id="3" name="ZoneTexte 2">
            <a:extLst>
              <a:ext uri="{FF2B5EF4-FFF2-40B4-BE49-F238E27FC236}">
                <a16:creationId xmlns:a16="http://schemas.microsoft.com/office/drawing/2014/main" id="{FC010F8B-69EA-660E-2796-9F77E9240B65}"/>
              </a:ext>
            </a:extLst>
          </p:cNvPr>
          <p:cNvSpPr txBox="1"/>
          <p:nvPr/>
        </p:nvSpPr>
        <p:spPr>
          <a:xfrm>
            <a:off x="1016000" y="1397000"/>
            <a:ext cx="10160000" cy="4031873"/>
          </a:xfrm>
          <a:prstGeom prst="rect">
            <a:avLst/>
          </a:prstGeom>
          <a:noFill/>
        </p:spPr>
        <p:txBody>
          <a:bodyPr vert="horz" rtlCol="0">
            <a:spAutoFit/>
          </a:bodyPr>
          <a:lstStyle/>
          <a:p>
            <a:r>
              <a:rPr lang="fr-FR" sz="1600" noProof="0" dirty="0" err="1">
                <a:solidFill>
                  <a:srgbClr val="6B7280"/>
                </a:solidFill>
              </a:rPr>
              <a:t>ðŸŽ</a:t>
            </a:r>
            <a:r>
              <a:rPr lang="fr-FR" sz="1600" noProof="0" dirty="0">
                <a:solidFill>
                  <a:srgbClr val="6B7280"/>
                </a:solidFill>
              </a:rPr>
              <a:t>¯  PUBLIC CIBLE
    â€¢ Pilotes privés VFR (France)
    â€¢ Aéro-clubs et écoles de pilotage
    â€¢ Propriétaires d'avions
    â€¢ Estimé : 40 000+ pilotes en France
</a:t>
            </a:r>
            <a:r>
              <a:rPr lang="fr-FR" sz="1600" noProof="0" dirty="0" err="1">
                <a:solidFill>
                  <a:srgbClr val="6B7280"/>
                </a:solidFill>
              </a:rPr>
              <a:t>ðŸ</a:t>
            </a:r>
            <a:r>
              <a:rPr lang="fr-FR" sz="1600" noProof="0" dirty="0">
                <a:solidFill>
                  <a:srgbClr val="6B7280"/>
                </a:solidFill>
              </a:rPr>
              <a:t>“ˆ  PROPOSITION DE VALEUR
    â€¢ Gain de temps : 45-90 min â†’ 15-20 min par vol
    â€¢ Sécurité accrue : vérifications automatiques
    â€¢ Données officielles toujours Ã  jour
    â€¢ Alternative moderne aux solutions </a:t>
            </a:r>
            <a:r>
              <a:rPr lang="fr-FR" sz="1600" noProof="0" dirty="0" err="1">
                <a:solidFill>
                  <a:srgbClr val="6B7280"/>
                </a:solidFill>
              </a:rPr>
              <a:t>obsolÃ¨tes</a:t>
            </a:r>
            <a:r>
              <a:rPr lang="fr-FR" sz="1600" noProof="0" dirty="0">
                <a:solidFill>
                  <a:srgbClr val="6B7280"/>
                </a:solidFill>
              </a:rPr>
              <a:t>
    â€¢ Accessible partout (PC, tablette, smartphone)
</a:t>
            </a:r>
            <a:r>
              <a:rPr lang="fr-FR" sz="1600" noProof="0" dirty="0" err="1">
                <a:solidFill>
                  <a:srgbClr val="6B7280"/>
                </a:solidFill>
              </a:rPr>
              <a:t>ðŸ</a:t>
            </a:r>
            <a:r>
              <a:rPr lang="fr-FR" sz="1600" noProof="0" dirty="0">
                <a:solidFill>
                  <a:srgbClr val="6B7280"/>
                </a:solidFill>
              </a:rPr>
              <a:t>’°  TARIFICATION (Ã  définir selon phase Beta)
    â€¢ Abonnement mensuel ou annuel
    â€¢ Tarif préférentiel testeurs Beta</a:t>
            </a:r>
          </a:p>
        </p:txBody>
      </p:sp>
    </p:spTree>
    <p:extLst>
      <p:ext uri="{BB962C8B-B14F-4D97-AF65-F5344CB8AC3E}">
        <p14:creationId xmlns:p14="http://schemas.microsoft.com/office/powerpoint/2010/main" val="1992185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0DA1057-31AD-F9E7-9DA2-BD52F6521FC3}"/>
              </a:ext>
            </a:extLst>
          </p:cNvPr>
          <p:cNvSpPr txBox="1"/>
          <p:nvPr/>
        </p:nvSpPr>
        <p:spPr>
          <a:xfrm>
            <a:off x="635000" y="381000"/>
            <a:ext cx="10922000" cy="584775"/>
          </a:xfrm>
          <a:prstGeom prst="rect">
            <a:avLst/>
          </a:prstGeom>
          <a:noFill/>
        </p:spPr>
        <p:txBody>
          <a:bodyPr vert="horz" rtlCol="0">
            <a:spAutoFit/>
          </a:bodyPr>
          <a:lstStyle/>
          <a:p>
            <a:r>
              <a:rPr lang="fr-FR" sz="3200" b="1" noProof="0" dirty="0">
                <a:solidFill>
                  <a:srgbClr val="93163C"/>
                </a:solidFill>
              </a:rPr>
              <a:t>Roadmap &amp; </a:t>
            </a:r>
            <a:r>
              <a:rPr lang="fr-FR" sz="3200" b="1" noProof="0" dirty="0" err="1">
                <a:solidFill>
                  <a:srgbClr val="93163C"/>
                </a:solidFill>
              </a:rPr>
              <a:t>Ã‰volutions</a:t>
            </a:r>
            <a:r>
              <a:rPr lang="fr-FR" sz="3200" b="1" noProof="0" dirty="0">
                <a:solidFill>
                  <a:srgbClr val="93163C"/>
                </a:solidFill>
              </a:rPr>
              <a:t> Futures</a:t>
            </a:r>
          </a:p>
        </p:txBody>
      </p:sp>
      <p:sp>
        <p:nvSpPr>
          <p:cNvPr id="3" name="ZoneTexte 2">
            <a:extLst>
              <a:ext uri="{FF2B5EF4-FFF2-40B4-BE49-F238E27FC236}">
                <a16:creationId xmlns:a16="http://schemas.microsoft.com/office/drawing/2014/main" id="{76C9938F-EA10-72F8-0273-5B6DBA2D746F}"/>
              </a:ext>
            </a:extLst>
          </p:cNvPr>
          <p:cNvSpPr txBox="1"/>
          <p:nvPr/>
        </p:nvSpPr>
        <p:spPr>
          <a:xfrm>
            <a:off x="1016000" y="1397000"/>
            <a:ext cx="10160000" cy="6247864"/>
          </a:xfrm>
          <a:prstGeom prst="rect">
            <a:avLst/>
          </a:prstGeom>
          <a:noFill/>
        </p:spPr>
        <p:txBody>
          <a:bodyPr vert="horz" rtlCol="0">
            <a:spAutoFit/>
          </a:bodyPr>
          <a:lstStyle/>
          <a:p>
            <a:r>
              <a:rPr lang="fr-FR" sz="1600" noProof="0" dirty="0" err="1">
                <a:solidFill>
                  <a:srgbClr val="6B7280"/>
                </a:solidFill>
              </a:rPr>
              <a:t>ðŸš</a:t>
            </a:r>
            <a:r>
              <a:rPr lang="fr-FR" sz="1600" noProof="0" dirty="0">
                <a:solidFill>
                  <a:srgbClr val="6B7280"/>
                </a:solidFill>
              </a:rPr>
              <a:t>€  PHASE BETA (EN COURS)
</a:t>
            </a:r>
            <a:r>
              <a:rPr lang="fr-FR" sz="1600" noProof="0" dirty="0" err="1">
                <a:solidFill>
                  <a:srgbClr val="6B7280"/>
                </a:solidFill>
              </a:rPr>
              <a:t>âœ</a:t>
            </a:r>
            <a:r>
              <a:rPr lang="fr-FR" sz="1600" noProof="0" dirty="0">
                <a:solidFill>
                  <a:srgbClr val="6B7280"/>
                </a:solidFill>
              </a:rPr>
              <a:t>…  13 modules fonctionnels opérationnels
</a:t>
            </a:r>
            <a:r>
              <a:rPr lang="fr-FR" sz="1600" noProof="0" dirty="0" err="1">
                <a:solidFill>
                  <a:srgbClr val="6B7280"/>
                </a:solidFill>
              </a:rPr>
              <a:t>âœ</a:t>
            </a:r>
            <a:r>
              <a:rPr lang="fr-FR" sz="1600" noProof="0" dirty="0">
                <a:solidFill>
                  <a:srgbClr val="6B7280"/>
                </a:solidFill>
              </a:rPr>
              <a:t>…  Authentification et stockage cloud
</a:t>
            </a:r>
            <a:r>
              <a:rPr lang="fr-FR" sz="1600" noProof="0" dirty="0" err="1">
                <a:solidFill>
                  <a:srgbClr val="6B7280"/>
                </a:solidFill>
              </a:rPr>
              <a:t>âœ</a:t>
            </a:r>
            <a:r>
              <a:rPr lang="fr-FR" sz="1600" noProof="0" dirty="0">
                <a:solidFill>
                  <a:srgbClr val="6B7280"/>
                </a:solidFill>
              </a:rPr>
              <a:t>…  Données aéronautiques officielles FR
</a:t>
            </a:r>
            <a:r>
              <a:rPr lang="fr-FR" sz="1600" noProof="0" dirty="0" err="1">
                <a:solidFill>
                  <a:srgbClr val="6B7280"/>
                </a:solidFill>
              </a:rPr>
              <a:t>âœ</a:t>
            </a:r>
            <a:r>
              <a:rPr lang="fr-FR" sz="1600" noProof="0" dirty="0">
                <a:solidFill>
                  <a:srgbClr val="6B7280"/>
                </a:solidFill>
              </a:rPr>
              <a:t>…  Interface PWA responsive (PC/tablette/mobile)
</a:t>
            </a:r>
            <a:r>
              <a:rPr lang="fr-FR" sz="1600" noProof="0" dirty="0" err="1">
                <a:solidFill>
                  <a:srgbClr val="6B7280"/>
                </a:solidFill>
              </a:rPr>
              <a:t>ðŸ</a:t>
            </a:r>
            <a:r>
              <a:rPr lang="fr-FR" sz="1600" noProof="0" dirty="0">
                <a:solidFill>
                  <a:srgbClr val="6B7280"/>
                </a:solidFill>
              </a:rPr>
              <a:t>”„  Tests utilisateurs et corrections bugs
</a:t>
            </a:r>
            <a:r>
              <a:rPr lang="fr-FR" sz="1600" noProof="0" dirty="0" err="1">
                <a:solidFill>
                  <a:srgbClr val="6B7280"/>
                </a:solidFill>
              </a:rPr>
              <a:t>ðŸ</a:t>
            </a:r>
            <a:r>
              <a:rPr lang="fr-FR" sz="1600" noProof="0" dirty="0">
                <a:solidFill>
                  <a:srgbClr val="6B7280"/>
                </a:solidFill>
              </a:rPr>
              <a:t>”„  Optimisations performances et UX
</a:t>
            </a:r>
            <a:r>
              <a:rPr lang="fr-FR" sz="1600" noProof="0" dirty="0" err="1">
                <a:solidFill>
                  <a:srgbClr val="6B7280"/>
                </a:solidFill>
              </a:rPr>
              <a:t>ðŸ</a:t>
            </a:r>
            <a:r>
              <a:rPr lang="fr-FR" sz="1600" noProof="0" dirty="0">
                <a:solidFill>
                  <a:srgbClr val="6B7280"/>
                </a:solidFill>
              </a:rPr>
              <a:t>“…  PHASE 1 - Q2 2025
</a:t>
            </a:r>
            <a:r>
              <a:rPr lang="fr-FR" sz="1600" noProof="0" dirty="0" err="1">
                <a:solidFill>
                  <a:srgbClr val="6B7280"/>
                </a:solidFill>
              </a:rPr>
              <a:t>ðŸŽ</a:t>
            </a:r>
            <a:r>
              <a:rPr lang="fr-FR" sz="1600" noProof="0" dirty="0">
                <a:solidFill>
                  <a:srgbClr val="6B7280"/>
                </a:solidFill>
              </a:rPr>
              <a:t>¯  Extraction automatique abaques IA (MANEX PDF)
</a:t>
            </a:r>
            <a:r>
              <a:rPr lang="fr-FR" sz="1600" noProof="0" dirty="0" err="1">
                <a:solidFill>
                  <a:srgbClr val="6B7280"/>
                </a:solidFill>
              </a:rPr>
              <a:t>ðŸŽ</a:t>
            </a:r>
            <a:r>
              <a:rPr lang="fr-FR" sz="1600" noProof="0" dirty="0">
                <a:solidFill>
                  <a:srgbClr val="6B7280"/>
                </a:solidFill>
              </a:rPr>
              <a:t>¯  Cartes météo aéronautiques (WINTEM/TEMSI)
</a:t>
            </a:r>
            <a:r>
              <a:rPr lang="fr-FR" sz="1600" noProof="0" dirty="0" err="1">
                <a:solidFill>
                  <a:srgbClr val="6B7280"/>
                </a:solidFill>
              </a:rPr>
              <a:t>ðŸŽ</a:t>
            </a:r>
            <a:r>
              <a:rPr lang="fr-FR" sz="1600" noProof="0" dirty="0">
                <a:solidFill>
                  <a:srgbClr val="6B7280"/>
                </a:solidFill>
              </a:rPr>
              <a:t>¯  Partage plans de vol communauté
</a:t>
            </a:r>
            <a:r>
              <a:rPr lang="fr-FR" sz="1600" noProof="0" dirty="0" err="1">
                <a:solidFill>
                  <a:srgbClr val="6B7280"/>
                </a:solidFill>
              </a:rPr>
              <a:t>ðŸŽ</a:t>
            </a:r>
            <a:r>
              <a:rPr lang="fr-FR" sz="1600" noProof="0" dirty="0">
                <a:solidFill>
                  <a:srgbClr val="6B7280"/>
                </a:solidFill>
              </a:rPr>
              <a:t>¯  Export DGAC officiel (carnet de vol)
</a:t>
            </a:r>
            <a:r>
              <a:rPr lang="fr-FR" sz="1600" noProof="0" dirty="0" err="1">
                <a:solidFill>
                  <a:srgbClr val="6B7280"/>
                </a:solidFill>
              </a:rPr>
              <a:t>ðŸ</a:t>
            </a:r>
            <a:r>
              <a:rPr lang="fr-FR" sz="1600" noProof="0" dirty="0">
                <a:solidFill>
                  <a:srgbClr val="6B7280"/>
                </a:solidFill>
              </a:rPr>
              <a:t>“…  PHASE 2 - Q3-Q4 2025
</a:t>
            </a:r>
            <a:r>
              <a:rPr lang="fr-FR" sz="1600" noProof="0" dirty="0" err="1">
                <a:solidFill>
                  <a:srgbClr val="6B7280"/>
                </a:solidFill>
              </a:rPr>
              <a:t>ðŸŽ</a:t>
            </a:r>
            <a:r>
              <a:rPr lang="fr-FR" sz="1600" noProof="0" dirty="0">
                <a:solidFill>
                  <a:srgbClr val="6B7280"/>
                </a:solidFill>
              </a:rPr>
              <a:t>¯  Support IFR (SID, STAR, approches)
</a:t>
            </a:r>
            <a:r>
              <a:rPr lang="fr-FR" sz="1600" noProof="0" dirty="0" err="1">
                <a:solidFill>
                  <a:srgbClr val="6B7280"/>
                </a:solidFill>
              </a:rPr>
              <a:t>ðŸŽ</a:t>
            </a:r>
            <a:r>
              <a:rPr lang="fr-FR" sz="1600" noProof="0" dirty="0">
                <a:solidFill>
                  <a:srgbClr val="6B7280"/>
                </a:solidFill>
              </a:rPr>
              <a:t>¯  Intégration NOTAM temps réel
</a:t>
            </a:r>
            <a:r>
              <a:rPr lang="fr-FR" sz="1600" noProof="0" dirty="0" err="1">
                <a:solidFill>
                  <a:srgbClr val="6B7280"/>
                </a:solidFill>
              </a:rPr>
              <a:t>ðŸŽ</a:t>
            </a:r>
            <a:r>
              <a:rPr lang="fr-FR" sz="1600" noProof="0" dirty="0">
                <a:solidFill>
                  <a:srgbClr val="6B7280"/>
                </a:solidFill>
              </a:rPr>
              <a:t>¯  Planification multi-étapes avancée
</a:t>
            </a:r>
            <a:r>
              <a:rPr lang="fr-FR" sz="1600" noProof="0" dirty="0" err="1">
                <a:solidFill>
                  <a:srgbClr val="6B7280"/>
                </a:solidFill>
              </a:rPr>
              <a:t>ðŸŽ</a:t>
            </a:r>
            <a:r>
              <a:rPr lang="fr-FR" sz="1600" noProof="0" dirty="0">
                <a:solidFill>
                  <a:srgbClr val="6B7280"/>
                </a:solidFill>
              </a:rPr>
              <a:t>¯  Synchronisation multi-appareils
</a:t>
            </a:r>
            <a:r>
              <a:rPr lang="fr-FR" sz="1600" noProof="0" dirty="0" err="1">
                <a:solidFill>
                  <a:srgbClr val="6B7280"/>
                </a:solidFill>
              </a:rPr>
              <a:t>ðŸŽ</a:t>
            </a:r>
            <a:r>
              <a:rPr lang="fr-FR" sz="1600" noProof="0" dirty="0">
                <a:solidFill>
                  <a:srgbClr val="6B7280"/>
                </a:solidFill>
              </a:rPr>
              <a:t>¯  API publique pour tiers (clubs, écoles)
</a:t>
            </a:r>
            <a:r>
              <a:rPr lang="fr-FR" sz="1600" noProof="0" dirty="0" err="1">
                <a:solidFill>
                  <a:srgbClr val="6B7280"/>
                </a:solidFill>
              </a:rPr>
              <a:t>ðŸŒ</a:t>
            </a:r>
            <a:r>
              <a:rPr lang="fr-FR" sz="1600" noProof="0" dirty="0">
                <a:solidFill>
                  <a:srgbClr val="6B7280"/>
                </a:solidFill>
              </a:rPr>
              <a:t>  PHASE 3 - 2026
</a:t>
            </a:r>
            <a:r>
              <a:rPr lang="fr-FR" sz="1600" noProof="0" dirty="0" err="1">
                <a:solidFill>
                  <a:srgbClr val="6B7280"/>
                </a:solidFill>
              </a:rPr>
              <a:t>ðŸŽ</a:t>
            </a:r>
            <a:r>
              <a:rPr lang="fr-FR" sz="1600" noProof="0" dirty="0">
                <a:solidFill>
                  <a:srgbClr val="6B7280"/>
                </a:solidFill>
              </a:rPr>
              <a:t>¯  Extension pays européens (UK, DE, ES, IT)
</a:t>
            </a:r>
            <a:r>
              <a:rPr lang="fr-FR" sz="1600" noProof="0" dirty="0" err="1">
                <a:solidFill>
                  <a:srgbClr val="6B7280"/>
                </a:solidFill>
              </a:rPr>
              <a:t>ðŸŽ</a:t>
            </a:r>
            <a:r>
              <a:rPr lang="fr-FR" sz="1600" noProof="0" dirty="0">
                <a:solidFill>
                  <a:srgbClr val="6B7280"/>
                </a:solidFill>
              </a:rPr>
              <a:t>¯  Communauté pilotes (partage expériences, photos)
</a:t>
            </a:r>
            <a:r>
              <a:rPr lang="fr-FR" sz="1600" noProof="0" dirty="0" err="1">
                <a:solidFill>
                  <a:srgbClr val="6B7280"/>
                </a:solidFill>
              </a:rPr>
              <a:t>ðŸŽ</a:t>
            </a:r>
            <a:r>
              <a:rPr lang="fr-FR" sz="1600" noProof="0" dirty="0">
                <a:solidFill>
                  <a:srgbClr val="6B7280"/>
                </a:solidFill>
              </a:rPr>
              <a:t>¯  Mode offline complet (sans connexion)</a:t>
            </a:r>
          </a:p>
        </p:txBody>
      </p:sp>
    </p:spTree>
    <p:extLst>
      <p:ext uri="{BB962C8B-B14F-4D97-AF65-F5344CB8AC3E}">
        <p14:creationId xmlns:p14="http://schemas.microsoft.com/office/powerpoint/2010/main" val="1823991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E911EA5-9F56-F2B4-3872-7CBA9A2141EC}"/>
              </a:ext>
            </a:extLst>
          </p:cNvPr>
          <p:cNvSpPr txBox="1"/>
          <p:nvPr/>
        </p:nvSpPr>
        <p:spPr>
          <a:xfrm>
            <a:off x="635000" y="381000"/>
            <a:ext cx="10922000" cy="584775"/>
          </a:xfrm>
          <a:prstGeom prst="rect">
            <a:avLst/>
          </a:prstGeom>
          <a:noFill/>
        </p:spPr>
        <p:txBody>
          <a:bodyPr vert="horz" rtlCol="0">
            <a:spAutoFit/>
          </a:bodyPr>
          <a:lstStyle/>
          <a:p>
            <a:r>
              <a:rPr lang="fr-FR" sz="3200" b="1" noProof="0" dirty="0">
                <a:solidFill>
                  <a:srgbClr val="93163C"/>
                </a:solidFill>
              </a:rPr>
              <a:t>Interface &amp; Expérience Utilisateur</a:t>
            </a:r>
          </a:p>
        </p:txBody>
      </p:sp>
      <p:sp>
        <p:nvSpPr>
          <p:cNvPr id="3" name="ZoneTexte 2">
            <a:extLst>
              <a:ext uri="{FF2B5EF4-FFF2-40B4-BE49-F238E27FC236}">
                <a16:creationId xmlns:a16="http://schemas.microsoft.com/office/drawing/2014/main" id="{797BC895-F2AB-C4F0-B031-B3E5BA0FD08D}"/>
              </a:ext>
            </a:extLst>
          </p:cNvPr>
          <p:cNvSpPr txBox="1"/>
          <p:nvPr/>
        </p:nvSpPr>
        <p:spPr>
          <a:xfrm>
            <a:off x="1270000" y="1905000"/>
            <a:ext cx="9652000" cy="5262979"/>
          </a:xfrm>
          <a:prstGeom prst="rect">
            <a:avLst/>
          </a:prstGeom>
          <a:noFill/>
        </p:spPr>
        <p:txBody>
          <a:bodyPr vert="horz" rtlCol="0">
            <a:spAutoFit/>
          </a:bodyPr>
          <a:lstStyle/>
          <a:p>
            <a:r>
              <a:rPr lang="fr-FR" sz="1600" noProof="0" dirty="0" err="1">
                <a:solidFill>
                  <a:srgbClr val="6B7280"/>
                </a:solidFill>
              </a:rPr>
              <a:t>ðŸŽ</a:t>
            </a:r>
            <a:r>
              <a:rPr lang="fr-FR" sz="1600" noProof="0" dirty="0">
                <a:solidFill>
                  <a:srgbClr val="6B7280"/>
                </a:solidFill>
              </a:rPr>
              <a:t>¨  DESIGN MODERNE &amp; INTUITIF
â€¢ Interface épurée, navigation simple
â€¢ Couleurs professionnelles (bordeaux #93163C)
â€¢ </a:t>
            </a:r>
            <a:r>
              <a:rPr lang="fr-FR" sz="1600" noProof="0" dirty="0" err="1">
                <a:solidFill>
                  <a:srgbClr val="6B7280"/>
                </a:solidFill>
              </a:rPr>
              <a:t>Dark</a:t>
            </a:r>
            <a:r>
              <a:rPr lang="fr-FR" sz="1600" noProof="0" dirty="0">
                <a:solidFill>
                  <a:srgbClr val="6B7280"/>
                </a:solidFill>
              </a:rPr>
              <a:t> mode disponible
â€¢ Responsive design (PC, tablette, mobile)
â€¢ Typographie : </a:t>
            </a:r>
            <a:r>
              <a:rPr lang="fr-FR" sz="1600" noProof="0" dirty="0" err="1">
                <a:solidFill>
                  <a:srgbClr val="6B7280"/>
                </a:solidFill>
              </a:rPr>
              <a:t>Space</a:t>
            </a:r>
            <a:r>
              <a:rPr lang="fr-FR" sz="1600" noProof="0" dirty="0">
                <a:solidFill>
                  <a:srgbClr val="6B7280"/>
                </a:solidFill>
              </a:rPr>
              <a:t> </a:t>
            </a:r>
            <a:r>
              <a:rPr lang="fr-FR" sz="1600" noProof="0" dirty="0" err="1">
                <a:solidFill>
                  <a:srgbClr val="6B7280"/>
                </a:solidFill>
              </a:rPr>
              <a:t>Grotesk</a:t>
            </a:r>
            <a:r>
              <a:rPr lang="fr-FR" sz="1600" noProof="0" dirty="0">
                <a:solidFill>
                  <a:srgbClr val="6B7280"/>
                </a:solidFill>
              </a:rPr>
              <a:t> + Inter
</a:t>
            </a:r>
            <a:r>
              <a:rPr lang="fr-FR" sz="1600" noProof="0" dirty="0" err="1">
                <a:solidFill>
                  <a:srgbClr val="6B7280"/>
                </a:solidFill>
              </a:rPr>
              <a:t>ðŸ</a:t>
            </a:r>
            <a:r>
              <a:rPr lang="fr-FR" sz="1600" noProof="0" dirty="0">
                <a:solidFill>
                  <a:srgbClr val="6B7280"/>
                </a:solidFill>
              </a:rPr>
              <a:t>“±  EXPÃ‰RIENCE UTILISATEUR
â€¢ Assistant de préparation de vol guidé (7 étapes)
â€¢ Formulaires intelligents avec suggestions
â€¢ Feedback temps réel (calculs instantanés)
â€¢ Alertes visuelles et sonores (sécurité)
â€¢ Mode hors-ligne partiel (données en cache)
</a:t>
            </a:r>
            <a:r>
              <a:rPr lang="fr-FR" sz="1600" noProof="0" dirty="0" err="1">
                <a:solidFill>
                  <a:srgbClr val="6B7280"/>
                </a:solidFill>
              </a:rPr>
              <a:t>ðŸ</a:t>
            </a:r>
            <a:r>
              <a:rPr lang="fr-FR" sz="1600" noProof="0" dirty="0">
                <a:solidFill>
                  <a:srgbClr val="6B7280"/>
                </a:solidFill>
              </a:rPr>
              <a:t>’¡  ACCESSIBILITÃ‰
â€¢ Contraste élevé, lisibilité optimale
â€¢ Navigation clavier </a:t>
            </a:r>
            <a:r>
              <a:rPr lang="fr-FR" sz="1600" noProof="0" dirty="0" err="1">
                <a:solidFill>
                  <a:srgbClr val="6B7280"/>
                </a:solidFill>
              </a:rPr>
              <a:t>complÃ¨te</a:t>
            </a:r>
            <a:r>
              <a:rPr lang="fr-FR" sz="1600" noProof="0" dirty="0">
                <a:solidFill>
                  <a:srgbClr val="6B7280"/>
                </a:solidFill>
              </a:rPr>
              <a:t>
â€¢ </a:t>
            </a:r>
            <a:r>
              <a:rPr lang="fr-FR" sz="1600" noProof="0" dirty="0" err="1">
                <a:solidFill>
                  <a:srgbClr val="6B7280"/>
                </a:solidFill>
              </a:rPr>
              <a:t>Tooltips</a:t>
            </a:r>
            <a:r>
              <a:rPr lang="fr-FR" sz="1600" noProof="0" dirty="0">
                <a:solidFill>
                  <a:srgbClr val="6B7280"/>
                </a:solidFill>
              </a:rPr>
              <a:t> et aides contextuelles
â€¢ Support multi-unités (métrique/impérial)
[Espace réservé pour captures d'écran ou vidéo démo]</a:t>
            </a:r>
          </a:p>
        </p:txBody>
      </p:sp>
    </p:spTree>
    <p:extLst>
      <p:ext uri="{BB962C8B-B14F-4D97-AF65-F5344CB8AC3E}">
        <p14:creationId xmlns:p14="http://schemas.microsoft.com/office/powerpoint/2010/main" val="55542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975DE-EA04-CFCB-0F98-66F79BA85A4B}"/>
            </a:ext>
          </a:extLst>
        </p:cNvPr>
        <p:cNvGrpSpPr/>
        <p:nvPr/>
      </p:nvGrpSpPr>
      <p:grpSpPr>
        <a:xfrm>
          <a:off x="0" y="0"/>
          <a:ext cx="0" cy="0"/>
          <a:chOff x="0" y="0"/>
          <a:chExt cx="0" cy="0"/>
        </a:xfrm>
      </p:grpSpPr>
      <p:pic>
        <p:nvPicPr>
          <p:cNvPr id="4" name="Image 3" descr="Une image contenant texte, capture d’écran, Police, nombre&#10;&#10;Le contenu généré par l’IA peut être incorrect.">
            <a:extLst>
              <a:ext uri="{FF2B5EF4-FFF2-40B4-BE49-F238E27FC236}">
                <a16:creationId xmlns:a16="http://schemas.microsoft.com/office/drawing/2014/main" id="{00E0E596-4B57-60CF-6C9B-D3D7254FC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358" y="0"/>
            <a:ext cx="5597607" cy="6858000"/>
          </a:xfrm>
          <a:prstGeom prst="rect">
            <a:avLst/>
          </a:prstGeom>
        </p:spPr>
      </p:pic>
      <p:sp>
        <p:nvSpPr>
          <p:cNvPr id="61" name="ZoneTexte 60">
            <a:extLst>
              <a:ext uri="{FF2B5EF4-FFF2-40B4-BE49-F238E27FC236}">
                <a16:creationId xmlns:a16="http://schemas.microsoft.com/office/drawing/2014/main" id="{002F8D04-ACEC-C4C2-5BF5-13353B62782C}"/>
              </a:ext>
            </a:extLst>
          </p:cNvPr>
          <p:cNvSpPr txBox="1"/>
          <p:nvPr/>
        </p:nvSpPr>
        <p:spPr>
          <a:xfrm>
            <a:off x="4655840" y="548680"/>
            <a:ext cx="7173157" cy="5042822"/>
          </a:xfrm>
          <a:prstGeom prst="rect">
            <a:avLst/>
          </a:prstGeom>
        </p:spPr>
        <p:txBody>
          <a:bodyPr vert="horz" lIns="91440" tIns="45720" rIns="91440" bIns="45720" rtlCol="0">
            <a:noAutofit/>
          </a:bodyPr>
          <a:lstStyle/>
          <a:p>
            <a:pPr algn="ctr">
              <a:lnSpc>
                <a:spcPct val="80000"/>
              </a:lnSpc>
              <a:spcAft>
                <a:spcPts val="600"/>
              </a:spcAft>
            </a:pPr>
            <a:r>
              <a:rPr lang="fr-FR" sz="2000" b="1" dirty="0">
                <a:latin typeface="Termina Medium" panose="00000600000000000000" pitchFamily="50" charset="0"/>
              </a:rPr>
              <a:t>Étape 1.2</a:t>
            </a:r>
            <a:br>
              <a:rPr lang="fr-FR" sz="2000" b="1" dirty="0">
                <a:latin typeface="Termina Medium" panose="00000600000000000000" pitchFamily="50" charset="0"/>
              </a:rPr>
            </a:br>
            <a:r>
              <a:rPr lang="fr-FR" sz="2000" b="1" dirty="0">
                <a:latin typeface="Termina Medium" panose="00000600000000000000" pitchFamily="50" charset="0"/>
              </a:rPr>
              <a:t>Vérifier les Espaces et les zones Restrictives</a:t>
            </a:r>
          </a:p>
          <a:p>
            <a:pPr algn="ctr">
              <a:lnSpc>
                <a:spcPct val="80000"/>
              </a:lnSpc>
              <a:spcAft>
                <a:spcPts val="600"/>
              </a:spcAft>
            </a:pPr>
            <a:endParaRPr lang="fr-FR" sz="2400" b="1" dirty="0">
              <a:latin typeface="Termina Medium" panose="00000600000000000000" pitchFamily="50" charset="0"/>
            </a:endParaRPr>
          </a:p>
          <a:p>
            <a:pPr marL="114300" indent="-342900">
              <a:lnSpc>
                <a:spcPct val="80000"/>
              </a:lnSpc>
              <a:spcAft>
                <a:spcPts val="600"/>
              </a:spcAft>
              <a:buFont typeface="+mj-lt"/>
              <a:buAutoNum type="arabicPeriod"/>
            </a:pPr>
            <a:r>
              <a:rPr lang="fr-FR" sz="1600" dirty="0">
                <a:solidFill>
                  <a:srgbClr val="FFFFFF"/>
                </a:solidFill>
                <a:latin typeface="Montserrat Light" pitchFamily="2" charset="0"/>
              </a:rPr>
              <a:t>Les compléments aux cartes</a:t>
            </a:r>
          </a:p>
          <a:p>
            <a:pPr marL="571500" lvl="1" indent="-342900">
              <a:lnSpc>
                <a:spcPct val="80000"/>
              </a:lnSpc>
              <a:spcAft>
                <a:spcPts val="600"/>
              </a:spcAft>
              <a:buFont typeface="Arial" panose="020B0604020202020204" pitchFamily="34" charset="0"/>
              <a:buChar char="•"/>
            </a:pPr>
            <a:r>
              <a:rPr lang="fr-FR" sz="1600" dirty="0">
                <a:solidFill>
                  <a:srgbClr val="FFFFFF"/>
                </a:solidFill>
                <a:latin typeface="Montserrat Light" pitchFamily="2" charset="0"/>
              </a:rPr>
              <a:t>Restriction Horaire, altitude, ouverte, contacte, autorisation ont des Informations textuelles et réglementaires qui accompagnent obligatoirement la carte VAC. </a:t>
            </a:r>
          </a:p>
          <a:p>
            <a:pPr marL="571500" lvl="1" indent="-342900">
              <a:lnSpc>
                <a:spcPct val="80000"/>
              </a:lnSpc>
              <a:spcAft>
                <a:spcPts val="600"/>
              </a:spcAft>
              <a:buFont typeface="Arial" panose="020B0604020202020204" pitchFamily="34" charset="0"/>
              <a:buChar char="•"/>
            </a:pPr>
            <a:r>
              <a:rPr lang="fr-FR" sz="1600" dirty="0">
                <a:solidFill>
                  <a:srgbClr val="FFFFFF"/>
                </a:solidFill>
                <a:latin typeface="Montserrat Light" pitchFamily="2" charset="0"/>
              </a:rPr>
              <a:t>Ils précisent des règles locales que la carte seule ne peut pas représenter graphiquement</a:t>
            </a:r>
          </a:p>
          <a:p>
            <a:pPr>
              <a:lnSpc>
                <a:spcPct val="80000"/>
              </a:lnSpc>
              <a:spcAft>
                <a:spcPts val="600"/>
              </a:spcAft>
            </a:pPr>
            <a:endParaRPr lang="fr-FR" sz="1600" dirty="0">
              <a:solidFill>
                <a:srgbClr val="FFFFFF"/>
              </a:solidFill>
              <a:latin typeface="Montserrat Light" pitchFamily="2" charset="0"/>
            </a:endParaRPr>
          </a:p>
          <a:p>
            <a:pPr marL="114300" indent="-342900">
              <a:lnSpc>
                <a:spcPct val="80000"/>
              </a:lnSpc>
              <a:spcAft>
                <a:spcPts val="600"/>
              </a:spcAft>
              <a:buFont typeface="+mj-lt"/>
              <a:buAutoNum type="arabicPeriod" startAt="2"/>
            </a:pPr>
            <a:r>
              <a:rPr lang="fr-FR" sz="1600" dirty="0">
                <a:solidFill>
                  <a:srgbClr val="FFFFFF"/>
                </a:solidFill>
                <a:latin typeface="Montserrat Light" pitchFamily="2" charset="0"/>
              </a:rPr>
              <a:t>Déterminer l’altitude de navigation et contournement</a:t>
            </a:r>
          </a:p>
          <a:p>
            <a:pPr>
              <a:lnSpc>
                <a:spcPct val="80000"/>
              </a:lnSpc>
              <a:spcAft>
                <a:spcPts val="600"/>
              </a:spcAft>
            </a:pPr>
            <a:endParaRPr lang="fr-FR" sz="1700" noProof="0" dirty="0">
              <a:solidFill>
                <a:srgbClr val="FFFFFF"/>
              </a:solidFill>
              <a:latin typeface="Montserrat Light" pitchFamily="2" charset="0"/>
            </a:endParaRPr>
          </a:p>
          <a:p>
            <a:pPr algn="ctr">
              <a:lnSpc>
                <a:spcPct val="80000"/>
              </a:lnSpc>
              <a:spcAft>
                <a:spcPts val="600"/>
              </a:spcAft>
            </a:pPr>
            <a:r>
              <a:rPr lang="fr-FR" sz="1600" dirty="0">
                <a:solidFill>
                  <a:srgbClr val="FFC000"/>
                </a:solidFill>
                <a:latin typeface="Termina Medium" panose="00000600000000000000" pitchFamily="50" charset="0"/>
              </a:rPr>
              <a:t>Si incompatibilité, reprend tout</a:t>
            </a:r>
          </a:p>
          <a:p>
            <a:pPr algn="ctr">
              <a:lnSpc>
                <a:spcPct val="80000"/>
              </a:lnSpc>
              <a:spcAft>
                <a:spcPts val="600"/>
              </a:spcAft>
            </a:pPr>
            <a:endParaRPr lang="fr-FR" sz="1600" dirty="0">
              <a:solidFill>
                <a:srgbClr val="FFC000"/>
              </a:solidFill>
              <a:latin typeface="Termina Medium" panose="00000600000000000000" pitchFamily="50" charset="0"/>
            </a:endParaRPr>
          </a:p>
          <a:p>
            <a:pPr algn="ctr">
              <a:lnSpc>
                <a:spcPct val="80000"/>
              </a:lnSpc>
              <a:spcAft>
                <a:spcPts val="600"/>
              </a:spcAft>
            </a:pPr>
            <a:r>
              <a:rPr lang="fr-FR" sz="2000" dirty="0" err="1">
                <a:solidFill>
                  <a:srgbClr val="92D050"/>
                </a:solidFill>
                <a:latin typeface="Termina Medium" panose="00000600000000000000" pitchFamily="50" charset="0"/>
              </a:rPr>
              <a:t>Alflight</a:t>
            </a:r>
            <a:endParaRPr lang="fr-FR" sz="2000" dirty="0">
              <a:solidFill>
                <a:srgbClr val="92D050"/>
              </a:solidFill>
              <a:latin typeface="Termina Medium" panose="00000600000000000000" pitchFamily="50" charset="0"/>
            </a:endParaRPr>
          </a:p>
          <a:p>
            <a:pPr marL="285750" indent="-285750">
              <a:lnSpc>
                <a:spcPct val="80000"/>
              </a:lnSpc>
              <a:spcAft>
                <a:spcPts val="600"/>
              </a:spcAft>
              <a:buFont typeface="Arial" panose="020B0604020202020204" pitchFamily="34" charset="0"/>
              <a:buChar char="•"/>
            </a:pPr>
            <a:r>
              <a:rPr lang="fr-FR" sz="1600" dirty="0">
                <a:solidFill>
                  <a:srgbClr val="FFFFFF"/>
                </a:solidFill>
                <a:latin typeface="Montserrat Light" pitchFamily="2" charset="0"/>
              </a:rPr>
              <a:t>Liste des élément franchis avec avertissement de prise de contacte et liste des zone franchis</a:t>
            </a:r>
          </a:p>
          <a:p>
            <a:pPr marL="285750" indent="-285750">
              <a:lnSpc>
                <a:spcPct val="80000"/>
              </a:lnSpc>
              <a:spcAft>
                <a:spcPts val="600"/>
              </a:spcAft>
              <a:buFont typeface="Arial" panose="020B0604020202020204" pitchFamily="34" charset="0"/>
              <a:buChar char="•"/>
            </a:pPr>
            <a:r>
              <a:rPr lang="fr-FR" sz="1600" dirty="0">
                <a:solidFill>
                  <a:srgbClr val="FFFFFF"/>
                </a:solidFill>
                <a:latin typeface="Montserrat Light" pitchFamily="2" charset="0"/>
              </a:rPr>
              <a:t>Check </a:t>
            </a:r>
            <a:r>
              <a:rPr lang="fr-FR" sz="1600" dirty="0" err="1">
                <a:solidFill>
                  <a:srgbClr val="FFFFFF"/>
                </a:solidFill>
                <a:latin typeface="Montserrat Light" pitchFamily="2" charset="0"/>
              </a:rPr>
              <a:t>list</a:t>
            </a:r>
            <a:r>
              <a:rPr lang="fr-FR" sz="1600" dirty="0">
                <a:solidFill>
                  <a:srgbClr val="FFFFFF"/>
                </a:solidFill>
                <a:latin typeface="Montserrat Light" pitchFamily="2" charset="0"/>
              </a:rPr>
              <a:t> des zone franchis de manière exhaustive</a:t>
            </a:r>
          </a:p>
        </p:txBody>
      </p:sp>
    </p:spTree>
    <p:extLst>
      <p:ext uri="{BB962C8B-B14F-4D97-AF65-F5344CB8AC3E}">
        <p14:creationId xmlns:p14="http://schemas.microsoft.com/office/powerpoint/2010/main" val="4161922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carte, diagramme, Plan&#10;&#10;Le contenu généré par l’IA peut être incorrect.">
            <a:extLst>
              <a:ext uri="{FF2B5EF4-FFF2-40B4-BE49-F238E27FC236}">
                <a16:creationId xmlns:a16="http://schemas.microsoft.com/office/drawing/2014/main" id="{E1673553-94B9-B525-3882-DB45E7158FB1}"/>
              </a:ext>
            </a:extLst>
          </p:cNvPr>
          <p:cNvPicPr>
            <a:picLocks noChangeAspect="1"/>
          </p:cNvPicPr>
          <p:nvPr/>
        </p:nvPicPr>
        <p:blipFill>
          <a:blip r:embed="rId2">
            <a:extLst>
              <a:ext uri="{28A0092B-C50C-407E-A947-70E740481C1C}">
                <a14:useLocalDpi xmlns:a14="http://schemas.microsoft.com/office/drawing/2010/main" val="0"/>
              </a:ext>
            </a:extLst>
          </a:blip>
          <a:srcRect l="1" t="18542" r="9855" b="42182"/>
          <a:stretch>
            <a:fillRect/>
          </a:stretch>
        </p:blipFill>
        <p:spPr>
          <a:xfrm>
            <a:off x="20" y="10"/>
            <a:ext cx="5803880" cy="3333738"/>
          </a:xfrm>
          <a:custGeom>
            <a:avLst/>
            <a:gdLst/>
            <a:ahLst/>
            <a:cxnLst/>
            <a:rect l="l" t="t" r="r" b="b"/>
            <a:pathLst>
              <a:path w="5984002" h="3333748">
                <a:moveTo>
                  <a:pt x="0" y="0"/>
                </a:moveTo>
                <a:lnTo>
                  <a:pt x="5984002" y="0"/>
                </a:lnTo>
                <a:lnTo>
                  <a:pt x="5984002" y="3207466"/>
                </a:lnTo>
                <a:lnTo>
                  <a:pt x="5974632" y="3224222"/>
                </a:lnTo>
                <a:cubicBezTo>
                  <a:pt x="5971874" y="3232240"/>
                  <a:pt x="5969769" y="3240871"/>
                  <a:pt x="5966960" y="3248619"/>
                </a:cubicBezTo>
                <a:cubicBezTo>
                  <a:pt x="5960339" y="3266468"/>
                  <a:pt x="5963751" y="3279610"/>
                  <a:pt x="5983007" y="3289222"/>
                </a:cubicBezTo>
                <a:lnTo>
                  <a:pt x="5984002" y="3290152"/>
                </a:lnTo>
                <a:lnTo>
                  <a:pt x="5984002" y="3333748"/>
                </a:lnTo>
                <a:lnTo>
                  <a:pt x="0" y="3333748"/>
                </a:lnTo>
                <a:close/>
              </a:path>
            </a:pathLst>
          </a:custGeom>
        </p:spPr>
      </p:pic>
      <p:pic>
        <p:nvPicPr>
          <p:cNvPr id="12" name="Image 11" descr="Une image contenant texte, Police, capture d’écran, nombre&#10;&#10;Le contenu généré par l’IA peut être incorrect.">
            <a:extLst>
              <a:ext uri="{FF2B5EF4-FFF2-40B4-BE49-F238E27FC236}">
                <a16:creationId xmlns:a16="http://schemas.microsoft.com/office/drawing/2014/main" id="{EA5E1A51-3708-3B1D-B2DD-636138677B6C}"/>
              </a:ext>
            </a:extLst>
          </p:cNvPr>
          <p:cNvPicPr>
            <a:picLocks noChangeAspect="1"/>
          </p:cNvPicPr>
          <p:nvPr/>
        </p:nvPicPr>
        <p:blipFill>
          <a:blip r:embed="rId3">
            <a:extLst>
              <a:ext uri="{28A0092B-C50C-407E-A947-70E740481C1C}">
                <a14:useLocalDpi xmlns:a14="http://schemas.microsoft.com/office/drawing/2010/main" val="0"/>
              </a:ext>
            </a:extLst>
          </a:blip>
          <a:srcRect t="9303" r="3" b="11103"/>
          <a:stretch>
            <a:fillRect/>
          </a:stretch>
        </p:blipFill>
        <p:spPr>
          <a:xfrm>
            <a:off x="20" y="3524255"/>
            <a:ext cx="2952729" cy="3333749"/>
          </a:xfrm>
          <a:custGeom>
            <a:avLst/>
            <a:gdLst/>
            <a:ahLst/>
            <a:cxnLst/>
            <a:rect l="l" t="t" r="r" b="b"/>
            <a:pathLst>
              <a:path w="2952749" h="3333749">
                <a:moveTo>
                  <a:pt x="0" y="0"/>
                </a:moveTo>
                <a:lnTo>
                  <a:pt x="2952749" y="0"/>
                </a:lnTo>
                <a:lnTo>
                  <a:pt x="2952749" y="3333749"/>
                </a:lnTo>
                <a:lnTo>
                  <a:pt x="0" y="3333749"/>
                </a:lnTo>
                <a:close/>
              </a:path>
            </a:pathLst>
          </a:custGeom>
        </p:spPr>
      </p:pic>
      <p:pic>
        <p:nvPicPr>
          <p:cNvPr id="6" name="Image 5" descr="Une image contenant texte, carte, atlas&#10;&#10;Le contenu généré par l’IA peut être incorrect.">
            <a:extLst>
              <a:ext uri="{FF2B5EF4-FFF2-40B4-BE49-F238E27FC236}">
                <a16:creationId xmlns:a16="http://schemas.microsoft.com/office/drawing/2014/main" id="{0010F89A-E078-8899-38FB-3C4EE8FD0FE5}"/>
              </a:ext>
            </a:extLst>
          </p:cNvPr>
          <p:cNvPicPr>
            <a:picLocks noChangeAspect="1"/>
          </p:cNvPicPr>
          <p:nvPr/>
        </p:nvPicPr>
        <p:blipFill>
          <a:blip r:embed="rId4">
            <a:extLst>
              <a:ext uri="{28A0092B-C50C-407E-A947-70E740481C1C}">
                <a14:useLocalDpi xmlns:a14="http://schemas.microsoft.com/office/drawing/2010/main" val="0"/>
              </a:ext>
            </a:extLst>
          </a:blip>
          <a:srcRect t="11665" r="1" b="1"/>
          <a:stretch>
            <a:fillRect/>
          </a:stretch>
        </p:blipFill>
        <p:spPr>
          <a:xfrm>
            <a:off x="3143249" y="3524256"/>
            <a:ext cx="2660651" cy="3333744"/>
          </a:xfrm>
          <a:custGeom>
            <a:avLst/>
            <a:gdLst/>
            <a:ahLst/>
            <a:cxnLst/>
            <a:rect l="l" t="t" r="r" b="b"/>
            <a:pathLst>
              <a:path w="2660651" h="3333744">
                <a:moveTo>
                  <a:pt x="0" y="0"/>
                </a:moveTo>
                <a:lnTo>
                  <a:pt x="2660651" y="0"/>
                </a:lnTo>
                <a:lnTo>
                  <a:pt x="2660651" y="3333744"/>
                </a:lnTo>
                <a:lnTo>
                  <a:pt x="0" y="3333744"/>
                </a:lnTo>
                <a:close/>
              </a:path>
            </a:pathLst>
          </a:custGeom>
        </p:spPr>
      </p:pic>
      <p:sp>
        <p:nvSpPr>
          <p:cNvPr id="9" name="ZoneTexte 8">
            <a:extLst>
              <a:ext uri="{FF2B5EF4-FFF2-40B4-BE49-F238E27FC236}">
                <a16:creationId xmlns:a16="http://schemas.microsoft.com/office/drawing/2014/main" id="{05950639-0B3B-184C-C453-13A71637859D}"/>
              </a:ext>
            </a:extLst>
          </p:cNvPr>
          <p:cNvSpPr txBox="1"/>
          <p:nvPr/>
        </p:nvSpPr>
        <p:spPr>
          <a:xfrm>
            <a:off x="6096000" y="548680"/>
            <a:ext cx="5717975" cy="4312493"/>
          </a:xfrm>
          <a:prstGeom prst="rect">
            <a:avLst/>
          </a:prstGeom>
        </p:spPr>
        <p:txBody>
          <a:bodyPr vert="horz" lIns="91440" tIns="45720" rIns="91440" bIns="45720" rtlCol="0">
            <a:noAutofit/>
          </a:bodyPr>
          <a:lstStyle/>
          <a:p>
            <a:pPr algn="ctr">
              <a:lnSpc>
                <a:spcPct val="80000"/>
              </a:lnSpc>
              <a:spcBef>
                <a:spcPts val="800"/>
              </a:spcBef>
              <a:defRPr sz="1600"/>
            </a:pPr>
            <a:r>
              <a:rPr lang="fr-FR" sz="2000" b="1" dirty="0">
                <a:latin typeface="Termina Medium" panose="00000600000000000000" pitchFamily="50" charset="0"/>
              </a:rPr>
              <a:t>Étape 1.3</a:t>
            </a:r>
            <a:br>
              <a:rPr lang="fr-FR" sz="2000" b="1" dirty="0">
                <a:latin typeface="Termina Medium" panose="00000600000000000000" pitchFamily="50" charset="0"/>
              </a:rPr>
            </a:br>
            <a:r>
              <a:rPr lang="fr-FR" sz="2000" dirty="0">
                <a:latin typeface="Termina Medium" panose="00000600000000000000" pitchFamily="50" charset="0"/>
              </a:rPr>
              <a:t>Vérifier les Aérodromes</a:t>
            </a:r>
          </a:p>
          <a:p>
            <a:pPr indent="-228600">
              <a:lnSpc>
                <a:spcPct val="80000"/>
              </a:lnSpc>
              <a:spcBef>
                <a:spcPts val="800"/>
              </a:spcBef>
              <a:buFont typeface="Arial" panose="020B0604020202020204" pitchFamily="34" charset="0"/>
              <a:buChar char="•"/>
              <a:defRPr sz="1600"/>
            </a:pPr>
            <a:endParaRPr lang="fr-FR" sz="1400" dirty="0"/>
          </a:p>
          <a:p>
            <a:pPr marL="114300" indent="-342900">
              <a:lnSpc>
                <a:spcPct val="80000"/>
              </a:lnSpc>
              <a:spcBef>
                <a:spcPts val="800"/>
              </a:spcBef>
              <a:buFont typeface="+mj-lt"/>
              <a:buAutoNum type="arabicPeriod"/>
              <a:defRPr sz="1600"/>
            </a:pPr>
            <a:r>
              <a:rPr lang="fr-FR" sz="1600" dirty="0">
                <a:solidFill>
                  <a:srgbClr val="FFFFFF"/>
                </a:solidFill>
                <a:latin typeface="Montserrat Light" pitchFamily="2" charset="0"/>
              </a:rPr>
              <a:t>Faciliter les arrivées et départs VFR</a:t>
            </a:r>
          </a:p>
          <a:p>
            <a:pPr marL="114300" indent="-342900">
              <a:lnSpc>
                <a:spcPct val="80000"/>
              </a:lnSpc>
              <a:spcBef>
                <a:spcPts val="800"/>
              </a:spcBef>
              <a:buFont typeface="+mj-lt"/>
              <a:buAutoNum type="arabicPeriod"/>
              <a:defRPr sz="1600"/>
            </a:pPr>
            <a:r>
              <a:rPr lang="fr-FR" sz="1600" noProof="0" dirty="0">
                <a:solidFill>
                  <a:srgbClr val="FFFFFF"/>
                </a:solidFill>
                <a:latin typeface="Montserrat Light" pitchFamily="2" charset="0"/>
              </a:rPr>
              <a:t>Vérifier dates de validité </a:t>
            </a:r>
          </a:p>
          <a:p>
            <a:pPr marL="114300" indent="-342900">
              <a:lnSpc>
                <a:spcPct val="80000"/>
              </a:lnSpc>
              <a:spcBef>
                <a:spcPts val="800"/>
              </a:spcBef>
              <a:buFont typeface="+mj-lt"/>
              <a:buAutoNum type="arabicPeriod"/>
              <a:defRPr sz="1600"/>
            </a:pPr>
            <a:r>
              <a:rPr lang="fr-FR" sz="1600" noProof="0" dirty="0">
                <a:solidFill>
                  <a:srgbClr val="FFFFFF"/>
                </a:solidFill>
                <a:latin typeface="Montserrat Light" pitchFamily="2" charset="0"/>
              </a:rPr>
              <a:t>Confirmer les points de sortie </a:t>
            </a:r>
          </a:p>
          <a:p>
            <a:pPr marL="114300" indent="-342900">
              <a:lnSpc>
                <a:spcPct val="80000"/>
              </a:lnSpc>
              <a:spcBef>
                <a:spcPts val="800"/>
              </a:spcBef>
              <a:buFont typeface="+mj-lt"/>
              <a:buAutoNum type="arabicPeriod"/>
              <a:defRPr sz="1600"/>
            </a:pPr>
            <a:r>
              <a:rPr lang="fr-FR" sz="1600" noProof="0" dirty="0">
                <a:solidFill>
                  <a:srgbClr val="FFFFFF"/>
                </a:solidFill>
                <a:latin typeface="Montserrat Light" pitchFamily="2" charset="0"/>
              </a:rPr>
              <a:t>Regarder donnée critique pour vérifier la compatibilité</a:t>
            </a:r>
          </a:p>
          <a:p>
            <a:pPr marL="114300" indent="-342900">
              <a:lnSpc>
                <a:spcPct val="80000"/>
              </a:lnSpc>
              <a:spcBef>
                <a:spcPts val="800"/>
              </a:spcBef>
              <a:buFont typeface="+mj-lt"/>
              <a:buAutoNum type="arabicPeriod"/>
              <a:defRPr sz="1600"/>
            </a:pPr>
            <a:endParaRPr lang="fr-FR" sz="1600" noProof="0" dirty="0">
              <a:solidFill>
                <a:srgbClr val="FFFFFF"/>
              </a:solidFill>
              <a:latin typeface="Montserrat Light" pitchFamily="2" charset="0"/>
            </a:endParaRPr>
          </a:p>
          <a:p>
            <a:pPr algn="ctr">
              <a:lnSpc>
                <a:spcPct val="80000"/>
              </a:lnSpc>
              <a:spcBef>
                <a:spcPts val="800"/>
              </a:spcBef>
              <a:spcAft>
                <a:spcPts val="600"/>
              </a:spcAft>
              <a:defRPr sz="1600"/>
            </a:pPr>
            <a:r>
              <a:rPr lang="fr-FR" sz="1600" dirty="0">
                <a:solidFill>
                  <a:srgbClr val="FFC000"/>
                </a:solidFill>
                <a:latin typeface="Termina Medium" panose="00000600000000000000" pitchFamily="50" charset="0"/>
              </a:rPr>
              <a:t>Si incompatibilité: retour étape 1</a:t>
            </a:r>
          </a:p>
          <a:p>
            <a:pPr algn="ctr">
              <a:lnSpc>
                <a:spcPct val="80000"/>
              </a:lnSpc>
              <a:spcBef>
                <a:spcPts val="800"/>
              </a:spcBef>
              <a:spcAft>
                <a:spcPts val="600"/>
              </a:spcAft>
              <a:defRPr sz="1600"/>
            </a:pPr>
            <a:endParaRPr lang="fr-FR" sz="1600" dirty="0">
              <a:solidFill>
                <a:srgbClr val="FFC000"/>
              </a:solidFill>
              <a:latin typeface="Termina Medium" panose="00000600000000000000" pitchFamily="50" charset="0"/>
            </a:endParaRPr>
          </a:p>
          <a:p>
            <a:pPr algn="ctr">
              <a:lnSpc>
                <a:spcPct val="80000"/>
              </a:lnSpc>
              <a:spcBef>
                <a:spcPts val="800"/>
              </a:spcBef>
              <a:defRPr sz="1600"/>
            </a:pPr>
            <a:r>
              <a:rPr lang="fr-FR" sz="2000" dirty="0" err="1">
                <a:solidFill>
                  <a:srgbClr val="92D050"/>
                </a:solidFill>
                <a:latin typeface="Termina Medium" panose="00000600000000000000" pitchFamily="50" charset="0"/>
              </a:rPr>
              <a:t>Alflight</a:t>
            </a:r>
            <a:endParaRPr lang="fr-FR" sz="2000" dirty="0">
              <a:solidFill>
                <a:srgbClr val="92D050"/>
              </a:solidFill>
              <a:latin typeface="Termina Medium" panose="00000600000000000000" pitchFamily="50" charset="0"/>
            </a:endParaRPr>
          </a:p>
          <a:p>
            <a:pPr marL="285750"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Extrait les données de référence en compliant 2 bases de données officielles: AXML Sia et les lectures via ai des Carte VAC</a:t>
            </a:r>
          </a:p>
          <a:p>
            <a:pPr marL="285750"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Envoie les données dans tout l’app pour contrôle ou automatiser les calcule et la synthèse</a:t>
            </a:r>
          </a:p>
          <a:p>
            <a:pPr marL="285750"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Liset les point de sortie par aérodrome</a:t>
            </a:r>
          </a:p>
          <a:p>
            <a:pPr marL="285750"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Filtre les aérodromes non compatibles avec l’avion choisis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AB45F-5691-5FC0-F1CB-7194CAD91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EFADB-BFE3-E399-83EB-8C635E50C134}"/>
              </a:ext>
            </a:extLst>
          </p:cNvPr>
          <p:cNvSpPr>
            <a:spLocks noGrp="1"/>
          </p:cNvSpPr>
          <p:nvPr>
            <p:ph type="title"/>
          </p:nvPr>
        </p:nvSpPr>
        <p:spPr>
          <a:xfrm>
            <a:off x="1055439" y="4149080"/>
            <a:ext cx="10081121" cy="2708920"/>
          </a:xfrm>
          <a:noFill/>
        </p:spPr>
        <p:txBody>
          <a:bodyPr vert="horz" lIns="91440" tIns="45720" rIns="91440" bIns="45720" rtlCol="0" anchor="t">
            <a:noAutofit/>
          </a:bodyPr>
          <a:lstStyle/>
          <a:p>
            <a:pPr>
              <a:lnSpc>
                <a:spcPct val="80000"/>
              </a:lnSpc>
              <a:spcBef>
                <a:spcPts val="800"/>
              </a:spcBef>
              <a:defRPr sz="1600"/>
            </a:pPr>
            <a:r>
              <a:rPr lang="fr-FR" sz="2000" kern="1200" noProof="0" dirty="0">
                <a:solidFill>
                  <a:srgbClr val="FFFFFF"/>
                </a:solidFill>
                <a:latin typeface="Termina Medium" panose="00000600000000000000" pitchFamily="50" charset="0"/>
                <a:cs typeface="+mj-cs"/>
              </a:rPr>
              <a:t>Étape 1.4:</a:t>
            </a:r>
            <a:r>
              <a:rPr lang="fr-FR" sz="2000" dirty="0">
                <a:solidFill>
                  <a:srgbClr val="FFFFFF"/>
                </a:solidFill>
                <a:latin typeface="Termina Medium" panose="00000600000000000000" pitchFamily="50" charset="0"/>
                <a:cs typeface="+mj-cs"/>
              </a:rPr>
              <a:t> </a:t>
            </a:r>
            <a:r>
              <a:rPr lang="fr-FR" sz="2000" dirty="0">
                <a:solidFill>
                  <a:srgbClr val="FFFFFF"/>
                </a:solidFill>
                <a:latin typeface="Termina Medium" panose="00000600000000000000" pitchFamily="50" charset="0"/>
              </a:rPr>
              <a:t>NOTAM</a:t>
            </a:r>
            <a:br>
              <a:rPr lang="fr-FR" sz="1600" dirty="0">
                <a:solidFill>
                  <a:srgbClr val="FFFFFF">
                    <a:alpha val="80000"/>
                  </a:srgbClr>
                </a:solidFill>
                <a:latin typeface="Montserrat Light" pitchFamily="2" charset="0"/>
              </a:rPr>
            </a:br>
            <a:r>
              <a:rPr lang="fr-FR" sz="1600" dirty="0">
                <a:effectLst/>
                <a:latin typeface="Montserrat Light" pitchFamily="2" charset="0"/>
              </a:rPr>
              <a:t>Avertir immédiatement les pilotes d’un événement ou d’une situation qui n’est pas encore publiée dans l’AIP (Publication d’Information Aéronautique) trop récente, temporaire ou imprévue.</a:t>
            </a:r>
            <a:br>
              <a:rPr lang="fr-FR" sz="1600" dirty="0">
                <a:effectLst/>
                <a:latin typeface="Montserrat Light" pitchFamily="2" charset="0"/>
              </a:rPr>
            </a:br>
            <a:br>
              <a:rPr lang="fr-FR" sz="1600" dirty="0">
                <a:solidFill>
                  <a:srgbClr val="FFFFFF">
                    <a:alpha val="80000"/>
                  </a:srgbClr>
                </a:solidFill>
                <a:latin typeface="Montserrat Light" pitchFamily="2" charset="0"/>
              </a:rPr>
            </a:br>
            <a:r>
              <a:rPr lang="fr-FR" sz="1600" dirty="0">
                <a:solidFill>
                  <a:srgbClr val="FFFFFF">
                    <a:alpha val="80000"/>
                  </a:srgbClr>
                </a:solidFill>
                <a:latin typeface="Montserrat Light" pitchFamily="2" charset="0"/>
              </a:rPr>
              <a:t>Lire et trier manuellement les NOTAM pertinents</a:t>
            </a:r>
            <a:br>
              <a:rPr lang="fr-FR" sz="1600" dirty="0">
                <a:solidFill>
                  <a:srgbClr val="FFFFFF">
                    <a:alpha val="80000"/>
                  </a:srgbClr>
                </a:solidFill>
                <a:latin typeface="Montserrat Light" pitchFamily="2" charset="0"/>
              </a:rPr>
            </a:br>
            <a:r>
              <a:rPr lang="fr-FR" sz="1600" dirty="0">
                <a:solidFill>
                  <a:srgbClr val="FFFFFF">
                    <a:alpha val="80000"/>
                  </a:srgbClr>
                </a:solidFill>
                <a:latin typeface="Montserrat Light" pitchFamily="2" charset="0"/>
              </a:rPr>
              <a:t>Noter sur papier ceux qui impactent le vol</a:t>
            </a:r>
            <a:br>
              <a:rPr lang="fr-FR" sz="1600" dirty="0">
                <a:solidFill>
                  <a:srgbClr val="FFFFFF">
                    <a:alpha val="80000"/>
                  </a:srgbClr>
                </a:solidFill>
                <a:latin typeface="Montserrat Light" pitchFamily="2" charset="0"/>
              </a:rPr>
            </a:br>
            <a:br>
              <a:rPr lang="fr-FR" sz="1600" dirty="0">
                <a:solidFill>
                  <a:srgbClr val="FFFFFF">
                    <a:alpha val="80000"/>
                  </a:srgbClr>
                </a:solidFill>
                <a:latin typeface="Montserrat Light" pitchFamily="2" charset="0"/>
              </a:rPr>
            </a:br>
            <a:r>
              <a:rPr lang="fr-FR" sz="1600" dirty="0">
                <a:solidFill>
                  <a:srgbClr val="FFC000"/>
                </a:solidFill>
                <a:latin typeface="Termina Medium" panose="00000600000000000000" pitchFamily="50" charset="0"/>
                <a:ea typeface="+mn-ea"/>
                <a:cs typeface="+mn-cs"/>
              </a:rPr>
              <a:t>Si incompatibilité, retour a l’étape 1</a:t>
            </a:r>
            <a:br>
              <a:rPr lang="fr-FR" sz="1600" dirty="0">
                <a:solidFill>
                  <a:srgbClr val="FFC000"/>
                </a:solidFill>
                <a:latin typeface="Termina Medium" panose="00000600000000000000" pitchFamily="50" charset="0"/>
                <a:ea typeface="+mn-ea"/>
                <a:cs typeface="+mn-cs"/>
              </a:rPr>
            </a:br>
            <a:br>
              <a:rPr lang="fr-FR" sz="1600" dirty="0">
                <a:solidFill>
                  <a:srgbClr val="FFC000"/>
                </a:solidFill>
                <a:latin typeface="Termina Medium" panose="00000600000000000000" pitchFamily="50" charset="0"/>
                <a:ea typeface="+mn-ea"/>
                <a:cs typeface="+mn-cs"/>
              </a:rPr>
            </a:br>
            <a:r>
              <a:rPr lang="fr-FR" sz="2000" dirty="0" err="1">
                <a:solidFill>
                  <a:srgbClr val="92D050"/>
                </a:solidFill>
                <a:latin typeface="Termina Medium" panose="00000600000000000000" pitchFamily="50" charset="0"/>
              </a:rPr>
              <a:t>Alflight</a:t>
            </a:r>
            <a:br>
              <a:rPr lang="fr-FR" sz="1600" dirty="0">
                <a:solidFill>
                  <a:srgbClr val="92D050"/>
                </a:solidFill>
                <a:latin typeface="Termina Medium" panose="00000600000000000000" pitchFamily="50" charset="0"/>
              </a:rPr>
            </a:br>
            <a:r>
              <a:rPr lang="fr-FR" sz="1600" dirty="0" err="1">
                <a:solidFill>
                  <a:srgbClr val="FFFFFF"/>
                </a:solidFill>
                <a:latin typeface="Montserrat Light" pitchFamily="2" charset="0"/>
              </a:rPr>
              <a:t>automoatisation</a:t>
            </a:r>
            <a:r>
              <a:rPr lang="fr-FR" sz="1600" dirty="0">
                <a:solidFill>
                  <a:srgbClr val="FFFFFF"/>
                </a:solidFill>
                <a:latin typeface="Montserrat Light" pitchFamily="2" charset="0"/>
              </a:rPr>
              <a:t> et alerte</a:t>
            </a:r>
            <a:endParaRPr lang="fr-FR" sz="1600" dirty="0">
              <a:solidFill>
                <a:srgbClr val="FFFFFF"/>
              </a:solidFill>
              <a:latin typeface="Montserrat Light" pitchFamily="2" charset="0"/>
              <a:ea typeface="+mn-ea"/>
              <a:cs typeface="+mn-cs"/>
            </a:endParaRPr>
          </a:p>
        </p:txBody>
      </p:sp>
      <p:pic>
        <p:nvPicPr>
          <p:cNvPr id="8" name="Image 7" descr="Une image contenant texte, Police, capture d’écran, nombre&#10;&#10;Le contenu généré par l’IA peut être incorrect.">
            <a:extLst>
              <a:ext uri="{FF2B5EF4-FFF2-40B4-BE49-F238E27FC236}">
                <a16:creationId xmlns:a16="http://schemas.microsoft.com/office/drawing/2014/main" id="{ED10353C-8745-E067-0603-8CC86393518B}"/>
              </a:ext>
            </a:extLst>
          </p:cNvPr>
          <p:cNvPicPr>
            <a:picLocks noChangeAspect="1"/>
          </p:cNvPicPr>
          <p:nvPr/>
        </p:nvPicPr>
        <p:blipFill>
          <a:blip r:embed="rId2">
            <a:extLst>
              <a:ext uri="{28A0092B-C50C-407E-A947-70E740481C1C}">
                <a14:useLocalDpi xmlns:a14="http://schemas.microsoft.com/office/drawing/2010/main" val="0"/>
              </a:ext>
            </a:extLst>
          </a:blip>
          <a:srcRect t="3647" b="27294"/>
          <a:stretch>
            <a:fillRect/>
          </a:stretch>
        </p:blipFill>
        <p:spPr>
          <a:xfrm>
            <a:off x="20" y="10"/>
            <a:ext cx="3935740" cy="3904882"/>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pic>
        <p:nvPicPr>
          <p:cNvPr id="11" name="Image 10" descr="Une image contenant texte, Police, capture d’écran, document&#10;&#10;Le contenu généré par l’IA peut être incorrect.">
            <a:extLst>
              <a:ext uri="{FF2B5EF4-FFF2-40B4-BE49-F238E27FC236}">
                <a16:creationId xmlns:a16="http://schemas.microsoft.com/office/drawing/2014/main" id="{5308C413-9094-E29D-972E-96AC2DCD7DFB}"/>
              </a:ext>
            </a:extLst>
          </p:cNvPr>
          <p:cNvPicPr>
            <a:picLocks noChangeAspect="1"/>
          </p:cNvPicPr>
          <p:nvPr/>
        </p:nvPicPr>
        <p:blipFill>
          <a:blip r:embed="rId3">
            <a:extLst>
              <a:ext uri="{28A0092B-C50C-407E-A947-70E740481C1C}">
                <a14:useLocalDpi xmlns:a14="http://schemas.microsoft.com/office/drawing/2010/main" val="0"/>
              </a:ext>
            </a:extLst>
          </a:blip>
          <a:srcRect t="12211" r="1" b="15277"/>
          <a:stretch>
            <a:fillRect/>
          </a:stretch>
        </p:blipFill>
        <p:spPr>
          <a:xfrm>
            <a:off x="4191002" y="10"/>
            <a:ext cx="3809998" cy="3904881"/>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pic>
        <p:nvPicPr>
          <p:cNvPr id="4" name="Image 3" descr="Une image contenant texte, Police, lettre, document&#10;&#10;Le contenu généré par l’IA peut être incorrect.">
            <a:extLst>
              <a:ext uri="{FF2B5EF4-FFF2-40B4-BE49-F238E27FC236}">
                <a16:creationId xmlns:a16="http://schemas.microsoft.com/office/drawing/2014/main" id="{8A8F4A37-2325-B342-98B2-69FA668991E5}"/>
              </a:ext>
            </a:extLst>
          </p:cNvPr>
          <p:cNvPicPr>
            <a:picLocks noChangeAspect="1"/>
          </p:cNvPicPr>
          <p:nvPr/>
        </p:nvPicPr>
        <p:blipFill>
          <a:blip r:embed="rId4">
            <a:extLst>
              <a:ext uri="{28A0092B-C50C-407E-A947-70E740481C1C}">
                <a14:useLocalDpi xmlns:a14="http://schemas.microsoft.com/office/drawing/2010/main" val="0"/>
              </a:ext>
            </a:extLst>
          </a:blip>
          <a:srcRect t="22243" b="6867"/>
          <a:stretch>
            <a:fillRect/>
          </a:stretch>
        </p:blipFill>
        <p:spPr>
          <a:xfrm>
            <a:off x="8256242" y="-1"/>
            <a:ext cx="3935758" cy="4008409"/>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spTree>
    <p:extLst>
      <p:ext uri="{BB962C8B-B14F-4D97-AF65-F5344CB8AC3E}">
        <p14:creationId xmlns:p14="http://schemas.microsoft.com/office/powerpoint/2010/main" val="2732485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15C17-5144-CEE2-FAA1-F10631DD072D}"/>
            </a:ext>
          </a:extLst>
        </p:cNvPr>
        <p:cNvGrpSpPr/>
        <p:nvPr/>
      </p:nvGrpSpPr>
      <p:grpSpPr>
        <a:xfrm>
          <a:off x="0" y="0"/>
          <a:ext cx="0" cy="0"/>
          <a:chOff x="0" y="0"/>
          <a:chExt cx="0" cy="0"/>
        </a:xfrm>
      </p:grpSpPr>
      <p:pic>
        <p:nvPicPr>
          <p:cNvPr id="27" name="Image 26" descr="Une image contenant carte, texte, atlas&#10;&#10;Le contenu généré par l’IA peut être incorrect.">
            <a:extLst>
              <a:ext uri="{FF2B5EF4-FFF2-40B4-BE49-F238E27FC236}">
                <a16:creationId xmlns:a16="http://schemas.microsoft.com/office/drawing/2014/main" id="{F73339FA-DC18-34C4-B3D4-D23467D7DD91}"/>
              </a:ext>
            </a:extLst>
          </p:cNvPr>
          <p:cNvPicPr>
            <a:picLocks noChangeAspect="1"/>
          </p:cNvPicPr>
          <p:nvPr/>
        </p:nvPicPr>
        <p:blipFill>
          <a:blip r:embed="rId2">
            <a:extLst>
              <a:ext uri="{28A0092B-C50C-407E-A947-70E740481C1C}">
                <a14:useLocalDpi xmlns:a14="http://schemas.microsoft.com/office/drawing/2010/main" val="0"/>
              </a:ext>
            </a:extLst>
          </a:blip>
          <a:srcRect t="5184" b="2050"/>
          <a:stretch>
            <a:fillRect/>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sp>
        <p:nvSpPr>
          <p:cNvPr id="28" name="Ellipse 27">
            <a:extLst>
              <a:ext uri="{FF2B5EF4-FFF2-40B4-BE49-F238E27FC236}">
                <a16:creationId xmlns:a16="http://schemas.microsoft.com/office/drawing/2014/main" id="{224AD17E-C924-25D8-D484-3CA839CEB629}"/>
              </a:ext>
            </a:extLst>
          </p:cNvPr>
          <p:cNvSpPr/>
          <p:nvPr/>
        </p:nvSpPr>
        <p:spPr>
          <a:xfrm>
            <a:off x="2209800" y="655320"/>
            <a:ext cx="335280" cy="31242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noProof="0" dirty="0"/>
          </a:p>
        </p:txBody>
      </p:sp>
      <p:sp>
        <p:nvSpPr>
          <p:cNvPr id="36" name="Rectangle : coins arrondis 35">
            <a:extLst>
              <a:ext uri="{FF2B5EF4-FFF2-40B4-BE49-F238E27FC236}">
                <a16:creationId xmlns:a16="http://schemas.microsoft.com/office/drawing/2014/main" id="{59E1F2A5-6C65-E5CC-8BA9-5541C9DF1FB7}"/>
              </a:ext>
            </a:extLst>
          </p:cNvPr>
          <p:cNvSpPr/>
          <p:nvPr/>
        </p:nvSpPr>
        <p:spPr>
          <a:xfrm>
            <a:off x="2840032" y="1046323"/>
            <a:ext cx="579443" cy="14906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200" noProof="0" dirty="0"/>
              <a:t>LFST</a:t>
            </a:r>
          </a:p>
        </p:txBody>
      </p:sp>
      <p:cxnSp>
        <p:nvCxnSpPr>
          <p:cNvPr id="41" name="Connecteur droit avec flèche 40">
            <a:extLst>
              <a:ext uri="{FF2B5EF4-FFF2-40B4-BE49-F238E27FC236}">
                <a16:creationId xmlns:a16="http://schemas.microsoft.com/office/drawing/2014/main" id="{FFB3263F-318B-60AA-6B38-BB3B72A58DE3}"/>
              </a:ext>
            </a:extLst>
          </p:cNvPr>
          <p:cNvCxnSpPr>
            <a:cxnSpLocks/>
            <a:stCxn id="36" idx="1"/>
            <a:endCxn id="28" idx="5"/>
          </p:cNvCxnSpPr>
          <p:nvPr/>
        </p:nvCxnSpPr>
        <p:spPr>
          <a:xfrm flipH="1" flipV="1">
            <a:off x="2495979" y="921987"/>
            <a:ext cx="344053" cy="1988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0" name="Ellipse 49">
            <a:extLst>
              <a:ext uri="{FF2B5EF4-FFF2-40B4-BE49-F238E27FC236}">
                <a16:creationId xmlns:a16="http://schemas.microsoft.com/office/drawing/2014/main" id="{C33CA940-D582-06DC-68AD-F9F2245A95F1}"/>
              </a:ext>
            </a:extLst>
          </p:cNvPr>
          <p:cNvSpPr/>
          <p:nvPr/>
        </p:nvSpPr>
        <p:spPr>
          <a:xfrm>
            <a:off x="1771650" y="4487400"/>
            <a:ext cx="335280" cy="31242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noProof="0" dirty="0"/>
          </a:p>
        </p:txBody>
      </p:sp>
      <p:sp>
        <p:nvSpPr>
          <p:cNvPr id="51" name="Ellipse 50">
            <a:extLst>
              <a:ext uri="{FF2B5EF4-FFF2-40B4-BE49-F238E27FC236}">
                <a16:creationId xmlns:a16="http://schemas.microsoft.com/office/drawing/2014/main" id="{3C8FF808-891C-8542-303F-AAAAA4267C16}"/>
              </a:ext>
            </a:extLst>
          </p:cNvPr>
          <p:cNvSpPr/>
          <p:nvPr/>
        </p:nvSpPr>
        <p:spPr>
          <a:xfrm>
            <a:off x="296545" y="4221335"/>
            <a:ext cx="335280" cy="31242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noProof="0" dirty="0"/>
          </a:p>
        </p:txBody>
      </p:sp>
      <p:sp>
        <p:nvSpPr>
          <p:cNvPr id="52" name="Rectangle : coins arrondis 51">
            <a:extLst>
              <a:ext uri="{FF2B5EF4-FFF2-40B4-BE49-F238E27FC236}">
                <a16:creationId xmlns:a16="http://schemas.microsoft.com/office/drawing/2014/main" id="{C979A362-9721-F076-A06F-B53EFCAE35A5}"/>
              </a:ext>
            </a:extLst>
          </p:cNvPr>
          <p:cNvSpPr/>
          <p:nvPr/>
        </p:nvSpPr>
        <p:spPr>
          <a:xfrm>
            <a:off x="2367915" y="4799820"/>
            <a:ext cx="579443" cy="14906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noProof="0" dirty="0"/>
              <a:t>NB</a:t>
            </a:r>
          </a:p>
        </p:txBody>
      </p:sp>
      <p:cxnSp>
        <p:nvCxnSpPr>
          <p:cNvPr id="53" name="Connecteur droit avec flèche 52">
            <a:extLst>
              <a:ext uri="{FF2B5EF4-FFF2-40B4-BE49-F238E27FC236}">
                <a16:creationId xmlns:a16="http://schemas.microsoft.com/office/drawing/2014/main" id="{5AF776DA-C9C9-05D4-696B-861987F1164E}"/>
              </a:ext>
            </a:extLst>
          </p:cNvPr>
          <p:cNvCxnSpPr>
            <a:cxnSpLocks/>
            <a:stCxn id="52" idx="1"/>
            <a:endCxn id="50" idx="5"/>
          </p:cNvCxnSpPr>
          <p:nvPr/>
        </p:nvCxnSpPr>
        <p:spPr>
          <a:xfrm flipH="1" flipV="1">
            <a:off x="2057829" y="4754067"/>
            <a:ext cx="310086" cy="12028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57" name="Rectangle : coins arrondis 56">
            <a:extLst>
              <a:ext uri="{FF2B5EF4-FFF2-40B4-BE49-F238E27FC236}">
                <a16:creationId xmlns:a16="http://schemas.microsoft.com/office/drawing/2014/main" id="{D5ECECD7-7B2A-04AE-4D5D-E3F216BC9E5A}"/>
              </a:ext>
            </a:extLst>
          </p:cNvPr>
          <p:cNvSpPr/>
          <p:nvPr/>
        </p:nvSpPr>
        <p:spPr>
          <a:xfrm>
            <a:off x="174463" y="4862505"/>
            <a:ext cx="579443" cy="14906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noProof="0" dirty="0"/>
              <a:t>HK</a:t>
            </a:r>
          </a:p>
        </p:txBody>
      </p:sp>
      <p:cxnSp>
        <p:nvCxnSpPr>
          <p:cNvPr id="58" name="Connecteur droit avec flèche 57">
            <a:extLst>
              <a:ext uri="{FF2B5EF4-FFF2-40B4-BE49-F238E27FC236}">
                <a16:creationId xmlns:a16="http://schemas.microsoft.com/office/drawing/2014/main" id="{AFAFBDD9-C64A-FA74-8239-A7F189C80BF4}"/>
              </a:ext>
            </a:extLst>
          </p:cNvPr>
          <p:cNvCxnSpPr>
            <a:cxnSpLocks/>
            <a:stCxn id="57" idx="0"/>
            <a:endCxn id="51" idx="4"/>
          </p:cNvCxnSpPr>
          <p:nvPr/>
        </p:nvCxnSpPr>
        <p:spPr>
          <a:xfrm flipV="1">
            <a:off x="464185" y="4533755"/>
            <a:ext cx="0" cy="32875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61" name="ZoneTexte 60">
            <a:extLst>
              <a:ext uri="{FF2B5EF4-FFF2-40B4-BE49-F238E27FC236}">
                <a16:creationId xmlns:a16="http://schemas.microsoft.com/office/drawing/2014/main" id="{2C76DA04-EF52-F781-0303-194BFA2606A1}"/>
              </a:ext>
            </a:extLst>
          </p:cNvPr>
          <p:cNvSpPr txBox="1"/>
          <p:nvPr/>
        </p:nvSpPr>
        <p:spPr>
          <a:xfrm>
            <a:off x="4665141" y="498379"/>
            <a:ext cx="7230314" cy="6169839"/>
          </a:xfrm>
          <a:prstGeom prst="rect">
            <a:avLst/>
          </a:prstGeom>
        </p:spPr>
        <p:txBody>
          <a:bodyPr vert="horz" lIns="91440" tIns="45720" rIns="91440" bIns="45720" rtlCol="0">
            <a:noAutofit/>
          </a:bodyPr>
          <a:lstStyle/>
          <a:p>
            <a:pPr algn="ctr">
              <a:lnSpc>
                <a:spcPct val="80000"/>
              </a:lnSpc>
              <a:spcBef>
                <a:spcPts val="800"/>
              </a:spcBef>
              <a:defRPr sz="1600"/>
            </a:pPr>
            <a:r>
              <a:rPr lang="fr-FR" sz="2000" b="1" dirty="0">
                <a:solidFill>
                  <a:srgbClr val="FFC000"/>
                </a:solidFill>
                <a:latin typeface="Termina Medium" panose="00000600000000000000" pitchFamily="50" charset="0"/>
              </a:rPr>
              <a:t>Étape 1: TERMINE</a:t>
            </a:r>
          </a:p>
          <a:p>
            <a:pPr algn="ctr">
              <a:lnSpc>
                <a:spcPct val="80000"/>
              </a:lnSpc>
              <a:spcBef>
                <a:spcPts val="800"/>
              </a:spcBef>
              <a:defRPr sz="1600"/>
            </a:pPr>
            <a:r>
              <a:rPr lang="fr-FR" sz="2000" b="1" dirty="0">
                <a:solidFill>
                  <a:srgbClr val="FFC000"/>
                </a:solidFill>
                <a:latin typeface="Termina Medium" panose="00000600000000000000" pitchFamily="50" charset="0"/>
              </a:rPr>
              <a:t>Route établie</a:t>
            </a:r>
            <a:endParaRPr lang="fr-FR" sz="1600" b="1" noProof="0" dirty="0">
              <a:solidFill>
                <a:srgbClr val="FFFFFF"/>
              </a:solidFill>
              <a:latin typeface="Montserrat Light" pitchFamily="2" charset="0"/>
            </a:endParaRPr>
          </a:p>
          <a:p>
            <a:pPr marL="342900" indent="-342900">
              <a:lnSpc>
                <a:spcPct val="80000"/>
              </a:lnSpc>
              <a:spcBef>
                <a:spcPts val="800"/>
              </a:spcBef>
              <a:spcAft>
                <a:spcPts val="600"/>
              </a:spcAft>
              <a:buFont typeface="+mj-lt"/>
              <a:buAutoNum type="arabicPeriod"/>
            </a:pPr>
            <a:r>
              <a:rPr lang="fr-FR" sz="1600" dirty="0">
                <a:solidFill>
                  <a:srgbClr val="FFFFFF"/>
                </a:solidFill>
                <a:latin typeface="Montserrat Light" pitchFamily="2" charset="0"/>
              </a:rPr>
              <a:t>recherché à la main (20-30 mins)</a:t>
            </a:r>
          </a:p>
          <a:p>
            <a:pPr marL="342900" indent="-342900">
              <a:lnSpc>
                <a:spcPct val="80000"/>
              </a:lnSpc>
              <a:spcBef>
                <a:spcPts val="800"/>
              </a:spcBef>
              <a:spcAft>
                <a:spcPts val="600"/>
              </a:spcAft>
              <a:buFont typeface="+mj-lt"/>
              <a:buAutoNum type="arabicPeriod"/>
            </a:pPr>
            <a:r>
              <a:rPr lang="fr-FR" sz="1600" noProof="0" dirty="0">
                <a:solidFill>
                  <a:srgbClr val="FFFFFF"/>
                </a:solidFill>
                <a:latin typeface="Montserrat Light" pitchFamily="2" charset="0"/>
              </a:rPr>
              <a:t>Respect les contrainte aéronautique</a:t>
            </a:r>
          </a:p>
          <a:p>
            <a:pPr marL="342900" indent="-342900">
              <a:lnSpc>
                <a:spcPct val="80000"/>
              </a:lnSpc>
              <a:spcBef>
                <a:spcPts val="800"/>
              </a:spcBef>
              <a:spcAft>
                <a:spcPts val="600"/>
              </a:spcAft>
              <a:buFont typeface="+mj-lt"/>
              <a:buAutoNum type="arabicPeriod"/>
            </a:pPr>
            <a:r>
              <a:rPr lang="fr-FR" sz="1600" noProof="0" dirty="0">
                <a:solidFill>
                  <a:srgbClr val="FFFFFF"/>
                </a:solidFill>
                <a:latin typeface="Montserrat Light" pitchFamily="2" charset="0"/>
              </a:rPr>
              <a:t>Identifier les point clef</a:t>
            </a:r>
          </a:p>
          <a:p>
            <a:pPr algn="ctr">
              <a:lnSpc>
                <a:spcPct val="80000"/>
              </a:lnSpc>
              <a:spcBef>
                <a:spcPts val="800"/>
              </a:spcBef>
              <a:spcAft>
                <a:spcPts val="600"/>
              </a:spcAft>
            </a:pPr>
            <a:r>
              <a:rPr lang="fr-FR" sz="1600" noProof="0" dirty="0">
                <a:solidFill>
                  <a:srgbClr val="FFFFFF"/>
                </a:solidFill>
                <a:latin typeface="Montserrat Light" pitchFamily="2" charset="0"/>
              </a:rPr>
              <a:t>Tournant</a:t>
            </a:r>
            <a:r>
              <a:rPr lang="fr-FR" sz="1600" dirty="0">
                <a:solidFill>
                  <a:srgbClr val="FFFFFF"/>
                </a:solidFill>
                <a:latin typeface="Montserrat Light" pitchFamily="2" charset="0"/>
              </a:rPr>
              <a:t>, </a:t>
            </a:r>
            <a:r>
              <a:rPr lang="fr-FR" sz="1600" noProof="0" dirty="0">
                <a:solidFill>
                  <a:srgbClr val="FFFFFF"/>
                </a:solidFill>
                <a:latin typeface="Montserrat Light" pitchFamily="2" charset="0"/>
              </a:rPr>
              <a:t>Visuels, Détermine une attitude vol pour chaque segment, Vérifier les espaces et leurs contraintes, Aérodrome pertinents et compatibles</a:t>
            </a:r>
          </a:p>
          <a:p>
            <a:pPr algn="ctr">
              <a:lnSpc>
                <a:spcPct val="80000"/>
              </a:lnSpc>
              <a:spcBef>
                <a:spcPts val="800"/>
              </a:spcBef>
              <a:spcAft>
                <a:spcPts val="600"/>
              </a:spcAft>
            </a:pPr>
            <a:endParaRPr lang="fr-FR" sz="2100" noProof="0" dirty="0">
              <a:solidFill>
                <a:srgbClr val="FFFFFF"/>
              </a:solidFill>
              <a:latin typeface="Montserrat Light" pitchFamily="2" charset="0"/>
            </a:endParaRPr>
          </a:p>
          <a:p>
            <a:pPr marL="228600" lvl="1" algn="ctr">
              <a:lnSpc>
                <a:spcPct val="80000"/>
              </a:lnSpc>
              <a:spcBef>
                <a:spcPts val="800"/>
              </a:spcBef>
              <a:spcAft>
                <a:spcPts val="600"/>
              </a:spcAft>
            </a:pPr>
            <a:r>
              <a:rPr lang="fr-FR" sz="2000" dirty="0">
                <a:solidFill>
                  <a:srgbClr val="92D050"/>
                </a:solidFill>
                <a:latin typeface="Termina Medium" panose="00000600000000000000" pitchFamily="50" charset="0"/>
              </a:rPr>
              <a:t>A</a:t>
            </a:r>
            <a:r>
              <a:rPr lang="fr-FR" sz="2000" noProof="0" dirty="0" err="1">
                <a:solidFill>
                  <a:srgbClr val="92D050"/>
                </a:solidFill>
                <a:latin typeface="Termina Medium" panose="00000600000000000000" pitchFamily="50" charset="0"/>
              </a:rPr>
              <a:t>lflight</a:t>
            </a:r>
            <a:endParaRPr lang="fr-FR" sz="2000" noProof="0" dirty="0">
              <a:solidFill>
                <a:srgbClr val="92D050"/>
              </a:solidFill>
              <a:latin typeface="Termina Medium" panose="00000600000000000000" pitchFamily="50" charset="0"/>
            </a:endParaRPr>
          </a:p>
          <a:p>
            <a:pPr marL="571500" lvl="1" indent="-342900">
              <a:lnSpc>
                <a:spcPct val="80000"/>
              </a:lnSpc>
              <a:spcBef>
                <a:spcPts val="800"/>
              </a:spcBef>
              <a:spcAft>
                <a:spcPts val="600"/>
              </a:spcAft>
              <a:buFont typeface="Arial" panose="020B0604020202020204" pitchFamily="34" charset="0"/>
              <a:buChar char="•"/>
            </a:pPr>
            <a:r>
              <a:rPr lang="fr-FR" sz="1600" dirty="0">
                <a:solidFill>
                  <a:srgbClr val="FFFFFF"/>
                </a:solidFill>
                <a:latin typeface="Montserrat Light" pitchFamily="2" charset="0"/>
              </a:rPr>
              <a:t>Je rentre: Mon avions puis Mes destinations</a:t>
            </a:r>
          </a:p>
          <a:p>
            <a:pPr marL="571500" lvl="1" indent="-342900">
              <a:lnSpc>
                <a:spcPct val="80000"/>
              </a:lnSpc>
              <a:spcBef>
                <a:spcPts val="800"/>
              </a:spcBef>
              <a:spcAft>
                <a:spcPts val="600"/>
              </a:spcAft>
              <a:buFont typeface="Arial" panose="020B0604020202020204" pitchFamily="34" charset="0"/>
              <a:buChar char="•"/>
            </a:pPr>
            <a:r>
              <a:rPr lang="fr-FR" sz="1600" noProof="0" dirty="0">
                <a:solidFill>
                  <a:srgbClr val="FFFFFF"/>
                </a:solidFill>
                <a:latin typeface="Montserrat Light" pitchFamily="2" charset="0"/>
              </a:rPr>
              <a:t>les calcule se fond et se recalculent seul</a:t>
            </a:r>
          </a:p>
          <a:p>
            <a:pPr marL="571500" lvl="1" indent="-342900">
              <a:lnSpc>
                <a:spcPct val="80000"/>
              </a:lnSpc>
              <a:spcBef>
                <a:spcPts val="800"/>
              </a:spcBef>
              <a:spcAft>
                <a:spcPts val="600"/>
              </a:spcAft>
              <a:buFont typeface="Arial" panose="020B0604020202020204" pitchFamily="34" charset="0"/>
              <a:buChar char="•"/>
            </a:pPr>
            <a:r>
              <a:rPr lang="fr-FR" sz="1600" noProof="0" dirty="0">
                <a:solidFill>
                  <a:srgbClr val="FFFFFF"/>
                </a:solidFill>
                <a:latin typeface="Montserrat Light" pitchFamily="2" charset="0"/>
              </a:rPr>
              <a:t>check liste des point important et sécuritaire lié a la navigation et son trajet</a:t>
            </a:r>
          </a:p>
          <a:p>
            <a:pPr marL="571500" lvl="1" indent="-342900">
              <a:lnSpc>
                <a:spcPct val="80000"/>
              </a:lnSpc>
              <a:spcBef>
                <a:spcPts val="800"/>
              </a:spcBef>
              <a:spcAft>
                <a:spcPts val="600"/>
              </a:spcAft>
              <a:buFont typeface="Arial" panose="020B0604020202020204" pitchFamily="34" charset="0"/>
              <a:buChar char="•"/>
            </a:pPr>
            <a:r>
              <a:rPr lang="fr-FR" sz="1600" noProof="0" dirty="0">
                <a:solidFill>
                  <a:srgbClr val="FFFFFF"/>
                </a:solidFill>
                <a:latin typeface="Montserrat Light" pitchFamily="2" charset="0"/>
              </a:rPr>
              <a:t>Aérodromes sont filtrés en fonction des paramètres de l’avion. </a:t>
            </a:r>
          </a:p>
          <a:p>
            <a:pPr marL="571500" lvl="1" indent="-342900">
              <a:lnSpc>
                <a:spcPct val="80000"/>
              </a:lnSpc>
              <a:spcBef>
                <a:spcPts val="800"/>
              </a:spcBef>
              <a:spcAft>
                <a:spcPts val="600"/>
              </a:spcAft>
              <a:buFont typeface="Arial" panose="020B0604020202020204" pitchFamily="34" charset="0"/>
              <a:buChar char="•"/>
            </a:pPr>
            <a:r>
              <a:rPr lang="fr-FR" sz="1600" noProof="0" dirty="0">
                <a:solidFill>
                  <a:srgbClr val="FFFFFF"/>
                </a:solidFill>
                <a:latin typeface="Montserrat Light" pitchFamily="2" charset="0"/>
              </a:rPr>
              <a:t>Les élément sélectionnable sont compatible </a:t>
            </a:r>
          </a:p>
          <a:p>
            <a:pPr marL="571500" lvl="1" indent="-342900">
              <a:lnSpc>
                <a:spcPct val="80000"/>
              </a:lnSpc>
              <a:spcBef>
                <a:spcPts val="800"/>
              </a:spcBef>
              <a:spcAft>
                <a:spcPts val="600"/>
              </a:spcAft>
              <a:buFont typeface="Arial" panose="020B0604020202020204" pitchFamily="34" charset="0"/>
              <a:buChar char="•"/>
            </a:pPr>
            <a:r>
              <a:rPr lang="fr-FR" sz="1600" noProof="0" dirty="0">
                <a:solidFill>
                  <a:srgbClr val="FFFFFF"/>
                </a:solidFill>
                <a:latin typeface="Montserrat Light" pitchFamily="2" charset="0"/>
              </a:rPr>
              <a:t>Alerte immédiate en cas d’</a:t>
            </a:r>
            <a:r>
              <a:rPr lang="fr-FR" sz="1600" noProof="0" dirty="0" err="1">
                <a:solidFill>
                  <a:srgbClr val="FFFFFF"/>
                </a:solidFill>
                <a:latin typeface="Montserrat Light" pitchFamily="2" charset="0"/>
              </a:rPr>
              <a:t>incohèrence</a:t>
            </a:r>
            <a:r>
              <a:rPr lang="fr-FR" sz="1600" noProof="0" dirty="0">
                <a:solidFill>
                  <a:srgbClr val="FFFFFF"/>
                </a:solidFill>
                <a:latin typeface="Montserrat Light" pitchFamily="2" charset="0"/>
              </a:rPr>
              <a:t> ou d’incompatibilité</a:t>
            </a:r>
          </a:p>
          <a:p>
            <a:pPr lvl="1" indent="-228600">
              <a:lnSpc>
                <a:spcPct val="80000"/>
              </a:lnSpc>
              <a:spcBef>
                <a:spcPts val="800"/>
              </a:spcBef>
              <a:spcAft>
                <a:spcPts val="600"/>
              </a:spcAft>
              <a:buFont typeface="Arial" panose="020B0604020202020204" pitchFamily="34" charset="0"/>
              <a:buChar char="•"/>
            </a:pPr>
            <a:endParaRPr lang="fr-FR" noProof="0" dirty="0">
              <a:solidFill>
                <a:srgbClr val="FFFFFF"/>
              </a:solidFill>
              <a:latin typeface="Montserrat Light" pitchFamily="2" charset="0"/>
            </a:endParaRPr>
          </a:p>
          <a:p>
            <a:pPr indent="-228600">
              <a:lnSpc>
                <a:spcPct val="90000"/>
              </a:lnSpc>
              <a:spcAft>
                <a:spcPts val="600"/>
              </a:spcAft>
              <a:buFont typeface="Arial" panose="020B0604020202020204" pitchFamily="34" charset="0"/>
              <a:buChar char="•"/>
            </a:pPr>
            <a:endParaRPr lang="fr-FR" sz="1500" noProof="0" dirty="0">
              <a:solidFill>
                <a:srgbClr val="FFFFFF"/>
              </a:solidFill>
            </a:endParaRPr>
          </a:p>
        </p:txBody>
      </p:sp>
      <p:sp>
        <p:nvSpPr>
          <p:cNvPr id="62" name="Ellipse 61">
            <a:extLst>
              <a:ext uri="{FF2B5EF4-FFF2-40B4-BE49-F238E27FC236}">
                <a16:creationId xmlns:a16="http://schemas.microsoft.com/office/drawing/2014/main" id="{0F56618B-B6A0-EC2C-A48A-91E987B833D1}"/>
              </a:ext>
            </a:extLst>
          </p:cNvPr>
          <p:cNvSpPr/>
          <p:nvPr/>
        </p:nvSpPr>
        <p:spPr>
          <a:xfrm>
            <a:off x="1513362" y="2273010"/>
            <a:ext cx="335280" cy="3124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noProof="0" dirty="0"/>
          </a:p>
        </p:txBody>
      </p:sp>
      <p:sp>
        <p:nvSpPr>
          <p:cNvPr id="63" name="Rectangle : coins arrondis 62">
            <a:extLst>
              <a:ext uri="{FF2B5EF4-FFF2-40B4-BE49-F238E27FC236}">
                <a16:creationId xmlns:a16="http://schemas.microsoft.com/office/drawing/2014/main" id="{BED10184-4D76-29D7-A0CA-9932798128B7}"/>
              </a:ext>
            </a:extLst>
          </p:cNvPr>
          <p:cNvSpPr/>
          <p:nvPr/>
        </p:nvSpPr>
        <p:spPr>
          <a:xfrm>
            <a:off x="2126450" y="2583624"/>
            <a:ext cx="579443" cy="1490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200" noProof="0" dirty="0"/>
              <a:t>S</a:t>
            </a:r>
          </a:p>
        </p:txBody>
      </p:sp>
      <p:cxnSp>
        <p:nvCxnSpPr>
          <p:cNvPr id="64" name="Connecteur droit avec flèche 63">
            <a:extLst>
              <a:ext uri="{FF2B5EF4-FFF2-40B4-BE49-F238E27FC236}">
                <a16:creationId xmlns:a16="http://schemas.microsoft.com/office/drawing/2014/main" id="{584A4000-F47A-8586-DCB8-C2065B3E189F}"/>
              </a:ext>
            </a:extLst>
          </p:cNvPr>
          <p:cNvCxnSpPr>
            <a:cxnSpLocks/>
            <a:stCxn id="63" idx="1"/>
            <a:endCxn id="62" idx="5"/>
          </p:cNvCxnSpPr>
          <p:nvPr/>
        </p:nvCxnSpPr>
        <p:spPr>
          <a:xfrm flipH="1" flipV="1">
            <a:off x="1799541" y="2539677"/>
            <a:ext cx="326909" cy="11848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69" name="Connecteur droit avec flèche 68">
            <a:extLst>
              <a:ext uri="{FF2B5EF4-FFF2-40B4-BE49-F238E27FC236}">
                <a16:creationId xmlns:a16="http://schemas.microsoft.com/office/drawing/2014/main" id="{43DCA13A-C15C-866D-3DF2-0266B620B199}"/>
              </a:ext>
            </a:extLst>
          </p:cNvPr>
          <p:cNvCxnSpPr>
            <a:cxnSpLocks/>
          </p:cNvCxnSpPr>
          <p:nvPr/>
        </p:nvCxnSpPr>
        <p:spPr>
          <a:xfrm flipH="1">
            <a:off x="1197661" y="3653572"/>
            <a:ext cx="204772" cy="28006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73" name="Signe de multiplication 72">
            <a:extLst>
              <a:ext uri="{FF2B5EF4-FFF2-40B4-BE49-F238E27FC236}">
                <a16:creationId xmlns:a16="http://schemas.microsoft.com/office/drawing/2014/main" id="{E4F0ED5D-4F93-BFB1-1BF2-F32DF30504F4}"/>
              </a:ext>
            </a:extLst>
          </p:cNvPr>
          <p:cNvSpPr/>
          <p:nvPr/>
        </p:nvSpPr>
        <p:spPr>
          <a:xfrm>
            <a:off x="2314575" y="5380401"/>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5" name="Signe de multiplication 74">
            <a:extLst>
              <a:ext uri="{FF2B5EF4-FFF2-40B4-BE49-F238E27FC236}">
                <a16:creationId xmlns:a16="http://schemas.microsoft.com/office/drawing/2014/main" id="{7B18D0B5-7E27-4DF3-646B-CA4287F86092}"/>
              </a:ext>
            </a:extLst>
          </p:cNvPr>
          <p:cNvSpPr/>
          <p:nvPr/>
        </p:nvSpPr>
        <p:spPr>
          <a:xfrm>
            <a:off x="3198809" y="1846626"/>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6" name="Signe de multiplication 75">
            <a:extLst>
              <a:ext uri="{FF2B5EF4-FFF2-40B4-BE49-F238E27FC236}">
                <a16:creationId xmlns:a16="http://schemas.microsoft.com/office/drawing/2014/main" id="{941F47C4-AD62-569A-25F9-7AF73D9A8584}"/>
              </a:ext>
            </a:extLst>
          </p:cNvPr>
          <p:cNvSpPr/>
          <p:nvPr/>
        </p:nvSpPr>
        <p:spPr>
          <a:xfrm>
            <a:off x="2877556" y="498380"/>
            <a:ext cx="310086" cy="323850"/>
          </a:xfrm>
          <a:prstGeom prst="mathMultiply">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Ellipse 77">
            <a:extLst>
              <a:ext uri="{FF2B5EF4-FFF2-40B4-BE49-F238E27FC236}">
                <a16:creationId xmlns:a16="http://schemas.microsoft.com/office/drawing/2014/main" id="{59CFF57B-8074-C743-6C09-08DA48579ED8}"/>
              </a:ext>
            </a:extLst>
          </p:cNvPr>
          <p:cNvSpPr/>
          <p:nvPr/>
        </p:nvSpPr>
        <p:spPr>
          <a:xfrm>
            <a:off x="1328371" y="6581944"/>
            <a:ext cx="335280" cy="31242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noProof="0" dirty="0"/>
          </a:p>
        </p:txBody>
      </p:sp>
      <p:cxnSp>
        <p:nvCxnSpPr>
          <p:cNvPr id="80" name="Connecteur droit avec flèche 79">
            <a:extLst>
              <a:ext uri="{FF2B5EF4-FFF2-40B4-BE49-F238E27FC236}">
                <a16:creationId xmlns:a16="http://schemas.microsoft.com/office/drawing/2014/main" id="{48997C12-0DE7-2FEC-1BB3-0078945D423D}"/>
              </a:ext>
            </a:extLst>
          </p:cNvPr>
          <p:cNvCxnSpPr>
            <a:stCxn id="28" idx="4"/>
            <a:endCxn id="62" idx="7"/>
          </p:cNvCxnSpPr>
          <p:nvPr/>
        </p:nvCxnSpPr>
        <p:spPr>
          <a:xfrm flipH="1">
            <a:off x="1799541" y="967740"/>
            <a:ext cx="577899" cy="1351023"/>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Connecteur droit avec flèche 80">
            <a:extLst>
              <a:ext uri="{FF2B5EF4-FFF2-40B4-BE49-F238E27FC236}">
                <a16:creationId xmlns:a16="http://schemas.microsoft.com/office/drawing/2014/main" id="{343F5D58-15C2-0C20-FB2E-117264076BB1}"/>
              </a:ext>
            </a:extLst>
          </p:cNvPr>
          <p:cNvCxnSpPr>
            <a:cxnSpLocks/>
            <a:stCxn id="62" idx="4"/>
            <a:endCxn id="50" idx="0"/>
          </p:cNvCxnSpPr>
          <p:nvPr/>
        </p:nvCxnSpPr>
        <p:spPr>
          <a:xfrm>
            <a:off x="1681002" y="2585430"/>
            <a:ext cx="258288" cy="1901970"/>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eur droit avec flèche 83">
            <a:extLst>
              <a:ext uri="{FF2B5EF4-FFF2-40B4-BE49-F238E27FC236}">
                <a16:creationId xmlns:a16="http://schemas.microsoft.com/office/drawing/2014/main" id="{6EE13417-3681-22E0-2ECF-D90FEDEB8B0B}"/>
              </a:ext>
            </a:extLst>
          </p:cNvPr>
          <p:cNvCxnSpPr>
            <a:cxnSpLocks/>
            <a:stCxn id="50" idx="2"/>
            <a:endCxn id="51" idx="6"/>
          </p:cNvCxnSpPr>
          <p:nvPr/>
        </p:nvCxnSpPr>
        <p:spPr>
          <a:xfrm flipH="1" flipV="1">
            <a:off x="631825" y="4377545"/>
            <a:ext cx="1139825" cy="266065"/>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Connecteur droit avec flèche 87">
            <a:extLst>
              <a:ext uri="{FF2B5EF4-FFF2-40B4-BE49-F238E27FC236}">
                <a16:creationId xmlns:a16="http://schemas.microsoft.com/office/drawing/2014/main" id="{A22EBDC6-4505-83F7-31A0-4DBA4E178790}"/>
              </a:ext>
            </a:extLst>
          </p:cNvPr>
          <p:cNvCxnSpPr>
            <a:cxnSpLocks/>
            <a:stCxn id="51" idx="0"/>
            <a:endCxn id="62" idx="3"/>
          </p:cNvCxnSpPr>
          <p:nvPr/>
        </p:nvCxnSpPr>
        <p:spPr>
          <a:xfrm flipV="1">
            <a:off x="464185" y="2539677"/>
            <a:ext cx="1098278" cy="1681658"/>
          </a:xfrm>
          <a:prstGeom prst="straightConnector1">
            <a:avLst/>
          </a:prstGeom>
          <a:ln w="28575"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3" name="Rectangle 92">
            <a:extLst>
              <a:ext uri="{FF2B5EF4-FFF2-40B4-BE49-F238E27FC236}">
                <a16:creationId xmlns:a16="http://schemas.microsoft.com/office/drawing/2014/main" id="{E7F7FD0B-7EC4-6B74-62B5-A0BB230DC02C}"/>
              </a:ext>
            </a:extLst>
          </p:cNvPr>
          <p:cNvSpPr/>
          <p:nvPr/>
        </p:nvSpPr>
        <p:spPr>
          <a:xfrm>
            <a:off x="1214276" y="2732689"/>
            <a:ext cx="625995" cy="3124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4" name="Rectangle 93">
            <a:extLst>
              <a:ext uri="{FF2B5EF4-FFF2-40B4-BE49-F238E27FC236}">
                <a16:creationId xmlns:a16="http://schemas.microsoft.com/office/drawing/2014/main" id="{0F099F3B-F9B0-D3CE-D91D-D5813ECECD48}"/>
              </a:ext>
            </a:extLst>
          </p:cNvPr>
          <p:cNvSpPr/>
          <p:nvPr/>
        </p:nvSpPr>
        <p:spPr>
          <a:xfrm>
            <a:off x="934559" y="4409295"/>
            <a:ext cx="625995" cy="3124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5" name="Rectangle 94">
            <a:extLst>
              <a:ext uri="{FF2B5EF4-FFF2-40B4-BE49-F238E27FC236}">
                <a16:creationId xmlns:a16="http://schemas.microsoft.com/office/drawing/2014/main" id="{50733396-1F6A-9120-8B4D-9350C08AD9F3}"/>
              </a:ext>
            </a:extLst>
          </p:cNvPr>
          <p:cNvSpPr/>
          <p:nvPr/>
        </p:nvSpPr>
        <p:spPr>
          <a:xfrm>
            <a:off x="454660" y="3580165"/>
            <a:ext cx="528906" cy="3124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cxnSp>
        <p:nvCxnSpPr>
          <p:cNvPr id="99" name="Connecteur droit avec flèche 98">
            <a:extLst>
              <a:ext uri="{FF2B5EF4-FFF2-40B4-BE49-F238E27FC236}">
                <a16:creationId xmlns:a16="http://schemas.microsoft.com/office/drawing/2014/main" id="{BBF7D354-7DBF-C372-7B12-A7260EE9A055}"/>
              </a:ext>
            </a:extLst>
          </p:cNvPr>
          <p:cNvCxnSpPr>
            <a:cxnSpLocks/>
          </p:cNvCxnSpPr>
          <p:nvPr/>
        </p:nvCxnSpPr>
        <p:spPr>
          <a:xfrm flipV="1">
            <a:off x="1214276" y="2622277"/>
            <a:ext cx="0" cy="447661"/>
          </a:xfrm>
          <a:prstGeom prst="straightConnector1">
            <a:avLst/>
          </a:prstGeom>
          <a:ln w="2857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Connecteur droit avec flèche 101">
            <a:extLst>
              <a:ext uri="{FF2B5EF4-FFF2-40B4-BE49-F238E27FC236}">
                <a16:creationId xmlns:a16="http://schemas.microsoft.com/office/drawing/2014/main" id="{20386D86-D22E-FA3D-4381-F06B69467471}"/>
              </a:ext>
            </a:extLst>
          </p:cNvPr>
          <p:cNvCxnSpPr>
            <a:cxnSpLocks/>
            <a:endCxn id="62" idx="3"/>
          </p:cNvCxnSpPr>
          <p:nvPr/>
        </p:nvCxnSpPr>
        <p:spPr>
          <a:xfrm flipV="1">
            <a:off x="1218877" y="2539677"/>
            <a:ext cx="343586" cy="151610"/>
          </a:xfrm>
          <a:prstGeom prst="straightConnector1">
            <a:avLst/>
          </a:prstGeom>
          <a:ln w="28575"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0772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AD2F3-E635-99AA-60DA-B08BB1CD135B}"/>
            </a:ext>
          </a:extLst>
        </p:cNvPr>
        <p:cNvGrpSpPr/>
        <p:nvPr/>
      </p:nvGrpSpPr>
      <p:grpSpPr>
        <a:xfrm>
          <a:off x="0" y="0"/>
          <a:ext cx="0" cy="0"/>
          <a:chOff x="0" y="0"/>
          <a:chExt cx="0" cy="0"/>
        </a:xfrm>
      </p:grpSpPr>
      <p:pic>
        <p:nvPicPr>
          <p:cNvPr id="10" name="Image 9" descr="Une image contenant texte, capture d’écran&#10;&#10;Le contenu généré par l’IA peut être incorrect.">
            <a:extLst>
              <a:ext uri="{FF2B5EF4-FFF2-40B4-BE49-F238E27FC236}">
                <a16:creationId xmlns:a16="http://schemas.microsoft.com/office/drawing/2014/main" id="{BB8F1203-BD39-BBC4-4FC6-FF2519F08439}"/>
              </a:ext>
            </a:extLst>
          </p:cNvPr>
          <p:cNvPicPr>
            <a:picLocks noChangeAspect="1"/>
          </p:cNvPicPr>
          <p:nvPr/>
        </p:nvPicPr>
        <p:blipFill>
          <a:blip r:embed="rId2">
            <a:extLst>
              <a:ext uri="{28A0092B-C50C-407E-A947-70E740481C1C}">
                <a14:useLocalDpi xmlns:a14="http://schemas.microsoft.com/office/drawing/2010/main" val="0"/>
              </a:ext>
            </a:extLst>
          </a:blip>
          <a:srcRect t="9638" r="21077" b="21302"/>
          <a:stretch>
            <a:fillRect/>
          </a:stretch>
        </p:blipFill>
        <p:spPr>
          <a:xfrm>
            <a:off x="20" y="10"/>
            <a:ext cx="4655820" cy="6857990"/>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sp>
        <p:nvSpPr>
          <p:cNvPr id="7" name="ZoneTexte 6">
            <a:extLst>
              <a:ext uri="{FF2B5EF4-FFF2-40B4-BE49-F238E27FC236}">
                <a16:creationId xmlns:a16="http://schemas.microsoft.com/office/drawing/2014/main" id="{F0D610A0-E1C2-9DA2-4736-45E44BD052A5}"/>
              </a:ext>
            </a:extLst>
          </p:cNvPr>
          <p:cNvSpPr txBox="1"/>
          <p:nvPr/>
        </p:nvSpPr>
        <p:spPr>
          <a:xfrm>
            <a:off x="5375920" y="548680"/>
            <a:ext cx="6480720" cy="4824536"/>
          </a:xfrm>
          <a:prstGeom prst="rect">
            <a:avLst/>
          </a:prstGeom>
        </p:spPr>
        <p:txBody>
          <a:bodyPr vert="horz" lIns="91440" tIns="45720" rIns="91440" bIns="45720" rtlCol="0">
            <a:noAutofit/>
          </a:bodyPr>
          <a:lstStyle/>
          <a:p>
            <a:pPr algn="ctr">
              <a:lnSpc>
                <a:spcPct val="80000"/>
              </a:lnSpc>
              <a:spcBef>
                <a:spcPts val="800"/>
              </a:spcBef>
              <a:defRPr sz="1600"/>
            </a:pPr>
            <a:r>
              <a:rPr lang="fr-FR" sz="2000" dirty="0">
                <a:solidFill>
                  <a:srgbClr val="FFC000"/>
                </a:solidFill>
                <a:latin typeface="Termina Medium" panose="00000600000000000000" pitchFamily="50" charset="0"/>
              </a:rPr>
              <a:t>Étape 2.1: </a:t>
            </a:r>
            <a:r>
              <a:rPr lang="fr-FR" sz="2000" noProof="0" dirty="0">
                <a:solidFill>
                  <a:srgbClr val="FFC000"/>
                </a:solidFill>
                <a:latin typeface="Termina Medium" panose="00000600000000000000" pitchFamily="50" charset="0"/>
              </a:rPr>
              <a:t>METAR</a:t>
            </a:r>
          </a:p>
          <a:p>
            <a:pPr>
              <a:lnSpc>
                <a:spcPct val="80000"/>
              </a:lnSpc>
              <a:spcBef>
                <a:spcPts val="800"/>
              </a:spcBef>
              <a:defRPr sz="1600"/>
            </a:pPr>
            <a:endParaRPr lang="fr-FR" sz="2000" noProof="0" dirty="0">
              <a:solidFill>
                <a:srgbClr val="FFC000"/>
              </a:solidFill>
              <a:latin typeface="Termina Medium" panose="00000600000000000000" pitchFamily="50" charset="0"/>
            </a:endParaRPr>
          </a:p>
          <a:p>
            <a:pPr marL="285750" indent="-285750">
              <a:lnSpc>
                <a:spcPct val="80000"/>
              </a:lnSpc>
              <a:spcBef>
                <a:spcPts val="800"/>
              </a:spcBef>
              <a:buFont typeface="Arial" panose="020B0604020202020204" pitchFamily="34" charset="0"/>
              <a:buChar char="•"/>
              <a:defRPr sz="1600"/>
            </a:pPr>
            <a:r>
              <a:rPr lang="fr-FR" sz="1600" dirty="0">
                <a:latin typeface="Montserrat Light" pitchFamily="2" charset="0"/>
              </a:rPr>
              <a:t>Est un bulletin météo standardisé pour décrire les conditions actuelles sur un aérodrome</a:t>
            </a: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Doit être fait au dernier avant le départ du vol</a:t>
            </a:r>
          </a:p>
          <a:p>
            <a:pPr marL="285750"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Utilisé pour </a:t>
            </a:r>
          </a:p>
          <a:p>
            <a:pPr marL="742950" lvl="1"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les performances de décollage et d’</a:t>
            </a:r>
            <a:r>
              <a:rPr lang="fr-FR" sz="1600" dirty="0" err="1">
                <a:solidFill>
                  <a:srgbClr val="FFFFFF"/>
                </a:solidFill>
                <a:latin typeface="Montserrat Light" pitchFamily="2" charset="0"/>
              </a:rPr>
              <a:t>atterissage</a:t>
            </a:r>
            <a:r>
              <a:rPr lang="fr-FR" sz="1600" dirty="0">
                <a:solidFill>
                  <a:srgbClr val="FFFFFF"/>
                </a:solidFill>
                <a:latin typeface="Montserrat Light" pitchFamily="2" charset="0"/>
              </a:rPr>
              <a:t> </a:t>
            </a:r>
          </a:p>
          <a:p>
            <a:pPr marL="742950" lvl="1"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les calculs de trajectoire</a:t>
            </a:r>
          </a:p>
          <a:p>
            <a:pPr marL="742950" lvl="1"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détermination des pistes en services</a:t>
            </a:r>
          </a:p>
          <a:p>
            <a:pPr marL="742950" lvl="1"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Vérifier si  &amp; Aérodrome sont accessible</a:t>
            </a:r>
          </a:p>
          <a:p>
            <a:pPr>
              <a:lnSpc>
                <a:spcPct val="80000"/>
              </a:lnSpc>
              <a:spcBef>
                <a:spcPts val="800"/>
              </a:spcBef>
              <a:defRPr sz="1600"/>
            </a:pPr>
            <a:r>
              <a:rPr lang="fr-FR" sz="1600" dirty="0">
                <a:solidFill>
                  <a:srgbClr val="FFFFFF"/>
                </a:solidFill>
                <a:latin typeface="Montserrat Light" pitchFamily="2" charset="0"/>
              </a:rPr>
              <a:t> </a:t>
            </a:r>
          </a:p>
          <a:p>
            <a:pPr algn="ctr">
              <a:lnSpc>
                <a:spcPct val="80000"/>
              </a:lnSpc>
              <a:spcBef>
                <a:spcPts val="800"/>
              </a:spcBef>
              <a:defRPr sz="1600"/>
            </a:pPr>
            <a:r>
              <a:rPr lang="fr-FR" sz="2000" dirty="0" err="1">
                <a:solidFill>
                  <a:srgbClr val="92D050"/>
                </a:solidFill>
                <a:latin typeface="Termina Medium" panose="00000600000000000000" pitchFamily="50" charset="0"/>
              </a:rPr>
              <a:t>Alflight</a:t>
            </a:r>
            <a:endParaRPr lang="fr-FR" sz="2000" dirty="0">
              <a:solidFill>
                <a:srgbClr val="92D050"/>
              </a:solidFill>
              <a:latin typeface="Termina Medium" panose="00000600000000000000" pitchFamily="50" charset="0"/>
            </a:endParaRP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Analyse et indique les éléments significatifs</a:t>
            </a:r>
            <a:endParaRPr lang="fr-FR" sz="1600" dirty="0">
              <a:solidFill>
                <a:srgbClr val="FFFFFF"/>
              </a:solidFill>
              <a:latin typeface="Montserrat Light" pitchFamily="2" charset="0"/>
            </a:endParaRPr>
          </a:p>
          <a:p>
            <a:pPr marL="285750"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Automatise l’utilisation des éléments</a:t>
            </a:r>
            <a:endParaRPr lang="fr-FR" sz="1600" noProof="0" dirty="0">
              <a:solidFill>
                <a:srgbClr val="FFFFFF"/>
              </a:solidFill>
              <a:latin typeface="Montserrat Light" pitchFamily="2" charset="0"/>
            </a:endParaRPr>
          </a:p>
        </p:txBody>
      </p:sp>
    </p:spTree>
    <p:extLst>
      <p:ext uri="{BB962C8B-B14F-4D97-AF65-F5344CB8AC3E}">
        <p14:creationId xmlns:p14="http://schemas.microsoft.com/office/powerpoint/2010/main" val="218219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A7BE0-6055-28DF-0437-319380D63BCE}"/>
            </a:ext>
          </a:extLst>
        </p:cNvPr>
        <p:cNvGrpSpPr/>
        <p:nvPr/>
      </p:nvGrpSpPr>
      <p:grpSpPr>
        <a:xfrm>
          <a:off x="0" y="0"/>
          <a:ext cx="0" cy="0"/>
          <a:chOff x="0" y="0"/>
          <a:chExt cx="0" cy="0"/>
        </a:xfrm>
      </p:grpSpPr>
      <p:pic>
        <p:nvPicPr>
          <p:cNvPr id="8" name="Image 7" descr="Une image contenant texte, carte, diagramme, atlas&#10;&#10;Le contenu généré par l’IA peut être incorrect.">
            <a:extLst>
              <a:ext uri="{FF2B5EF4-FFF2-40B4-BE49-F238E27FC236}">
                <a16:creationId xmlns:a16="http://schemas.microsoft.com/office/drawing/2014/main" id="{83B7BA98-86FD-7A85-3CD2-D1C355C2CE07}"/>
              </a:ext>
            </a:extLst>
          </p:cNvPr>
          <p:cNvPicPr>
            <a:picLocks noChangeAspect="1"/>
          </p:cNvPicPr>
          <p:nvPr/>
        </p:nvPicPr>
        <p:blipFill>
          <a:blip r:embed="rId2">
            <a:extLst>
              <a:ext uri="{28A0092B-C50C-407E-A947-70E740481C1C}">
                <a14:useLocalDpi xmlns:a14="http://schemas.microsoft.com/office/drawing/2010/main" val="0"/>
              </a:ext>
            </a:extLst>
          </a:blip>
          <a:srcRect l="12619" r="6907"/>
          <a:stretch>
            <a:fillRect/>
          </a:stretch>
        </p:blipFill>
        <p:spPr>
          <a:xfrm>
            <a:off x="16386" y="0"/>
            <a:ext cx="4639454" cy="7245424"/>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sp>
        <p:nvSpPr>
          <p:cNvPr id="7" name="ZoneTexte 6">
            <a:extLst>
              <a:ext uri="{FF2B5EF4-FFF2-40B4-BE49-F238E27FC236}">
                <a16:creationId xmlns:a16="http://schemas.microsoft.com/office/drawing/2014/main" id="{48303469-06C3-B489-5668-7901536CD0CA}"/>
              </a:ext>
            </a:extLst>
          </p:cNvPr>
          <p:cNvSpPr txBox="1"/>
          <p:nvPr/>
        </p:nvSpPr>
        <p:spPr>
          <a:xfrm>
            <a:off x="5375920" y="548680"/>
            <a:ext cx="6480720" cy="5760640"/>
          </a:xfrm>
          <a:prstGeom prst="rect">
            <a:avLst/>
          </a:prstGeom>
        </p:spPr>
        <p:txBody>
          <a:bodyPr vert="horz" lIns="91440" tIns="45720" rIns="91440" bIns="45720" rtlCol="0">
            <a:noAutofit/>
          </a:bodyPr>
          <a:lstStyle/>
          <a:p>
            <a:pPr algn="ctr">
              <a:lnSpc>
                <a:spcPct val="80000"/>
              </a:lnSpc>
              <a:spcBef>
                <a:spcPts val="800"/>
              </a:spcBef>
              <a:defRPr sz="1600"/>
            </a:pPr>
            <a:r>
              <a:rPr lang="fr-FR" sz="2000" dirty="0">
                <a:solidFill>
                  <a:srgbClr val="FFC000"/>
                </a:solidFill>
                <a:latin typeface="Termina Medium" panose="00000600000000000000" pitchFamily="50" charset="0"/>
              </a:rPr>
              <a:t>Étape 2.2: </a:t>
            </a:r>
            <a:r>
              <a:rPr lang="fr-FR" sz="2000" noProof="0" dirty="0">
                <a:solidFill>
                  <a:srgbClr val="FFC000"/>
                </a:solidFill>
                <a:latin typeface="Termina Medium" panose="00000600000000000000" pitchFamily="50" charset="0"/>
              </a:rPr>
              <a:t>TEMSI</a:t>
            </a:r>
          </a:p>
          <a:p>
            <a:pPr indent="-285750">
              <a:lnSpc>
                <a:spcPct val="80000"/>
              </a:lnSpc>
              <a:spcBef>
                <a:spcPts val="800"/>
              </a:spcBef>
              <a:buFont typeface="Arial" panose="020B0604020202020204" pitchFamily="34" charset="0"/>
              <a:buChar char="•"/>
              <a:defRPr sz="1600"/>
            </a:pPr>
            <a:r>
              <a:rPr lang="fr-FR" dirty="0">
                <a:latin typeface="Montserrat Light" pitchFamily="2" charset="0"/>
              </a:rPr>
              <a:t>Carte météorologique prévue utilisée pour représenter graphiquement les conditions météo significatives attendues sur une zone géographique.</a:t>
            </a:r>
            <a:endParaRPr lang="fr-FR" sz="1600" dirty="0">
              <a:solidFill>
                <a:srgbClr val="FFFFFF"/>
              </a:solidFill>
              <a:latin typeface="Montserrat Light" pitchFamily="2" charset="0"/>
            </a:endParaRP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Dois identifier manuellement sur la carte la position des aérodromes. </a:t>
            </a: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Analyser et lister les risques </a:t>
            </a:r>
          </a:p>
          <a:p>
            <a:pPr>
              <a:lnSpc>
                <a:spcPct val="80000"/>
              </a:lnSpc>
              <a:spcBef>
                <a:spcPts val="800"/>
              </a:spcBef>
              <a:defRPr sz="1600"/>
            </a:pPr>
            <a:endParaRPr lang="fr-FR" sz="1600" dirty="0">
              <a:solidFill>
                <a:srgbClr val="FFFFFF"/>
              </a:solidFill>
              <a:latin typeface="Montserrat Light" pitchFamily="2" charset="0"/>
            </a:endParaRPr>
          </a:p>
          <a:p>
            <a:pPr algn="ctr">
              <a:lnSpc>
                <a:spcPct val="80000"/>
              </a:lnSpc>
              <a:spcBef>
                <a:spcPts val="800"/>
              </a:spcBef>
              <a:defRPr sz="1600"/>
            </a:pPr>
            <a:r>
              <a:rPr lang="fr-FR" sz="2000" dirty="0" err="1">
                <a:solidFill>
                  <a:srgbClr val="92D050"/>
                </a:solidFill>
                <a:latin typeface="Termina Medium" panose="00000600000000000000" pitchFamily="50" charset="0"/>
              </a:rPr>
              <a:t>Alflight</a:t>
            </a:r>
            <a:endParaRPr lang="fr-FR" sz="2000" dirty="0">
              <a:solidFill>
                <a:srgbClr val="92D050"/>
              </a:solidFill>
              <a:latin typeface="Termina Medium" panose="00000600000000000000" pitchFamily="50" charset="0"/>
            </a:endParaRP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Analyse avec résumer des éléments significatifs</a:t>
            </a:r>
          </a:p>
          <a:p>
            <a:pPr marL="285750" indent="-285750">
              <a:lnSpc>
                <a:spcPct val="80000"/>
              </a:lnSpc>
              <a:spcBef>
                <a:spcPts val="800"/>
              </a:spcBef>
              <a:buFont typeface="Arial" panose="020B0604020202020204" pitchFamily="34" charset="0"/>
              <a:buChar char="•"/>
              <a:defRPr sz="1600"/>
            </a:pPr>
            <a:r>
              <a:rPr lang="fr-FR" sz="1600" dirty="0">
                <a:solidFill>
                  <a:srgbClr val="FFFFFF"/>
                </a:solidFill>
                <a:latin typeface="Montserrat Light" pitchFamily="2" charset="0"/>
              </a:rPr>
              <a:t>Alerte ISO 0 VS altitude choisis</a:t>
            </a:r>
          </a:p>
          <a:p>
            <a:pPr marL="285750" indent="-285750">
              <a:lnSpc>
                <a:spcPct val="80000"/>
              </a:lnSpc>
              <a:spcBef>
                <a:spcPts val="800"/>
              </a:spcBef>
              <a:buFont typeface="Arial" panose="020B0604020202020204" pitchFamily="34" charset="0"/>
              <a:buChar char="•"/>
              <a:defRPr sz="1600"/>
            </a:pPr>
            <a:r>
              <a:rPr lang="fr-FR" sz="1600" noProof="0" dirty="0">
                <a:solidFill>
                  <a:srgbClr val="FFFFFF"/>
                </a:solidFill>
                <a:latin typeface="Montserrat Light" pitchFamily="2" charset="0"/>
              </a:rPr>
              <a:t>Centraliser et complié avec le reste des élément</a:t>
            </a:r>
          </a:p>
        </p:txBody>
      </p:sp>
    </p:spTree>
    <p:extLst>
      <p:ext uri="{BB962C8B-B14F-4D97-AF65-F5344CB8AC3E}">
        <p14:creationId xmlns:p14="http://schemas.microsoft.com/office/powerpoint/2010/main" val="15112760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TM04033929[[fn=Ardoise]]</Template>
  <TotalTime>4528</TotalTime>
  <Words>4161</Words>
  <Application>Microsoft Office PowerPoint</Application>
  <PresentationFormat>Grand écran</PresentationFormat>
  <Paragraphs>384</Paragraphs>
  <Slides>35</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35</vt:i4>
      </vt:variant>
    </vt:vector>
  </HeadingPairs>
  <TitlesOfParts>
    <vt:vector size="41" baseType="lpstr">
      <vt:lpstr>Arial</vt:lpstr>
      <vt:lpstr>Calisto MT</vt:lpstr>
      <vt:lpstr>Montserrat Light</vt:lpstr>
      <vt:lpstr>Termina Medium</vt:lpstr>
      <vt:lpstr>Wingdings 2</vt:lpstr>
      <vt:lpstr>Ardoise</vt:lpstr>
      <vt:lpstr>Présentation PowerPoint</vt:lpstr>
      <vt:lpstr>Étape 0  Ou Aller ?  1 minutes, agréable  On fait rêver On parle de simplicité on fixe une date</vt:lpstr>
      <vt:lpstr>Présentation PowerPoint</vt:lpstr>
      <vt:lpstr>Présentation PowerPoint</vt:lpstr>
      <vt:lpstr>Présentation PowerPoint</vt:lpstr>
      <vt:lpstr>Étape 1.4: NOTAM Avertir immédiatement les pilotes d’un événement ou d’une situation qui n’est pas encore publiée dans l’AIP (Publication d’Information Aéronautique) trop récente, temporaire ou imprévue.  Lire et trier manuellement les NOTAM pertinents Noter sur papier ceux qui impactent le vol  Si incompatibilité, retour a l’étape 1  Alflight automoatisation et alerte</vt:lpstr>
      <vt:lpstr>Présentation PowerPoint</vt:lpstr>
      <vt:lpstr>Présentation PowerPoint</vt:lpstr>
      <vt:lpstr>Présentation PowerPoint</vt:lpstr>
      <vt:lpstr>Présentation PowerPoint</vt:lpstr>
      <vt:lpstr>Présentation PowerPoint</vt:lpstr>
      <vt:lpstr>Étape 2 : Fini</vt:lpstr>
      <vt:lpstr>Étape 3 : Weight &amp; Balance et Check Final</vt:lpstr>
      <vt:lpstr>Étape 3 : Finie</vt:lpstr>
      <vt:lpstr>Étape 4 : Finie</vt:lpstr>
      <vt:lpstr>Étape 4: Performance et distance</vt:lpstr>
      <vt:lpstr>Étape 4: Performance et distance</vt:lpstr>
      <vt:lpstr>Étape 5 : Imprimer et centraliser et preparer</vt:lpstr>
      <vt:lpstr>Étape 5/5 : la preparation est Complete : Le Cauchemar des Changements</vt:lpstr>
      <vt:lpstr>Présentation PowerPoint</vt:lpstr>
      <vt:lpstr>Présentation PowerPoint</vt:lpstr>
      <vt:lpstr>Comment Fonctionne Alflight ?</vt:lpstr>
      <vt:lpstr>1️⃣ Première Utilisation : Configuration Initiale</vt:lpstr>
      <vt:lpstr>Présentation PowerPoint</vt:lpstr>
      <vt:lpstr>2️⃣ Chaque Vol : Préparation en 3 Minutes ⚡</vt:lpstr>
      <vt:lpstr>Avant / Après : Le Changement Radical</vt:lpstr>
      <vt:lpstr>🎯 Le Véritable Impact d'Alflight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Katharina Grünberger</dc:creator>
  <cp:lastModifiedBy>Katharina Grünberger</cp:lastModifiedBy>
  <cp:revision>17</cp:revision>
  <dcterms:created xsi:type="dcterms:W3CDTF">2025-11-20T14:08:55Z</dcterms:created>
  <dcterms:modified xsi:type="dcterms:W3CDTF">2025-11-28T09:51:31Z</dcterms:modified>
</cp:coreProperties>
</file>